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7" r:id="rId10"/>
    <p:sldId id="268" r:id="rId11"/>
    <p:sldId id="269" r:id="rId12"/>
    <p:sldId id="270" r:id="rId13"/>
    <p:sldId id="271" r:id="rId14"/>
    <p:sldId id="284" r:id="rId15"/>
    <p:sldId id="285" r:id="rId16"/>
    <p:sldId id="286" r:id="rId17"/>
    <p:sldId id="287" r:id="rId18"/>
    <p:sldId id="288" r:id="rId19"/>
    <p:sldId id="289" r:id="rId20"/>
    <p:sldId id="290" r:id="rId21"/>
    <p:sldId id="264" r:id="rId22"/>
    <p:sldId id="265" r:id="rId23"/>
  </p:sldIdLst>
  <p:sldSz cx="12192000" cy="6858000"/>
  <p:notesSz cx="6858000" cy="9144000"/>
  <p:embeddedFontLst>
    <p:embeddedFont>
      <p:font typeface="Calibri" panose="020F0502020204030204"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4" roundtripDataSignature="AMtx7mj6enrlZTPzDf2t2qBKFw9KXYzGQ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129"/>
    <p:restoredTop sz="94681"/>
  </p:normalViewPr>
  <p:slideViewPr>
    <p:cSldViewPr snapToGrid="0">
      <p:cViewPr varScale="1">
        <p:scale>
          <a:sx n="107" d="100"/>
          <a:sy n="107" d="100"/>
        </p:scale>
        <p:origin x="53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54"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56"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ted.com/talks/joy_buolamwini_how_i_m_fighting_bias_in_algorithms?subtitle=en"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l.acm.org/doi/abs/10.1145/3194770.3194776?casa_token=xwWdL85twUIAAAAA:yI9YMkIJoVNTLLHbYKgtqngsX9LS0Zn4K3K8yi5T2bDHvdYzPa__2xCmp00Tv0VRtxtXwCvCh17V"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globalnews.ca/news/4532172/amazon-jobs-ai-bia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theregister.com/2023/05/25/facial_recognition_system_used_by/"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rstechnica.com/cars/2019/05/feds-autopilot-was-active-during-deadly-march-tesla-crash/"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igitalfreedomfund.org/the-syri-victory-holding-government-profiling-to-account/"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onlinelibrary.wiley.com/doi/full/10.1111/puar.13483"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0" name="Google Shape;9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ffaff14bca_0_18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ffaff14bca_0_1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ffaff14bca_0_19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A famous example of representation bias was reported by Dr. Buolamwini, when she realized that most commercially available face recognition algorithms </a:t>
            </a:r>
            <a:r>
              <a:rPr lang="en-US" u="sng">
                <a:solidFill>
                  <a:schemeClr val="hlink"/>
                </a:solidFill>
                <a:hlinkClick r:id="rId3"/>
              </a:rPr>
              <a:t>could not recognize her dark-skinned face</a:t>
            </a:r>
            <a:r>
              <a:rPr lang="en-US"/>
              <a:t>. This happened because the algorithm was mostly trained on a sample of white, male individuals, and performed much worse when seeing other faces.</a:t>
            </a:r>
            <a:endParaRPr/>
          </a:p>
        </p:txBody>
      </p:sp>
      <p:sp>
        <p:nvSpPr>
          <p:cNvPr id="192" name="Google Shape;192;g2ffaff14bca_0_1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ffaff14bca_0_2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0" name="Google Shape;200;g2ffaff14bca_0_2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1" name="Google Shape;201;g2ffaff14bca_0_20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ffaff14bca_0_20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g2ffaff14bca_0_2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2fff9d182e0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2" name="Google Shape;362;g2fff9d182e0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In this section, we will talk in detail about fairness issues with AI applications, bias and its sources, and how to measure fairness. Students will need to understand basic performance metrics (accuracy, how to read a confusion matrix) and the idea of algorithm training (via examples)</a:t>
            </a:r>
            <a:endParaRPr/>
          </a:p>
        </p:txBody>
      </p:sp>
      <p:sp>
        <p:nvSpPr>
          <p:cNvPr id="363" name="Google Shape;363;g2fff9d182e0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9" name="Google Shape;369;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52396" lvl="0" indent="0" algn="l" rtl="0">
              <a:lnSpc>
                <a:spcPct val="90000"/>
              </a:lnSpc>
              <a:spcBef>
                <a:spcPts val="600"/>
              </a:spcBef>
              <a:spcAft>
                <a:spcPts val="0"/>
              </a:spcAft>
              <a:buClr>
                <a:schemeClr val="dk1"/>
              </a:buClr>
              <a:buSzPts val="1800"/>
              <a:buFont typeface="Arial"/>
              <a:buNone/>
            </a:pPr>
            <a:r>
              <a:rPr lang="en-US"/>
              <a:t>This graph shows the students placement in the admission test. The +/- symbols indicate students who will complete the degree (+) and those who will not (-).</a:t>
            </a:r>
            <a:endParaRPr/>
          </a:p>
          <a:p>
            <a:pPr marL="152396" lvl="0" indent="0" algn="l" rtl="0">
              <a:lnSpc>
                <a:spcPct val="90000"/>
              </a:lnSpc>
              <a:spcBef>
                <a:spcPts val="600"/>
              </a:spcBef>
              <a:spcAft>
                <a:spcPts val="0"/>
              </a:spcAft>
              <a:buClr>
                <a:schemeClr val="dk1"/>
              </a:buClr>
              <a:buSzPts val="1800"/>
              <a:buFont typeface="Arial"/>
              <a:buNone/>
            </a:pPr>
            <a:r>
              <a:rPr lang="en-US"/>
              <a:t>The university’s goal is to minimize the number of errors (students admitted who do not graduate and students rejected that would have succeeded). Based on this population, where would you place the entry cut-off to maximize accuracy? Does that look fair?</a:t>
            </a:r>
            <a:endParaRPr/>
          </a:p>
          <a:p>
            <a:pPr marL="158750" lvl="0" indent="0" algn="l" rtl="0">
              <a:lnSpc>
                <a:spcPct val="100000"/>
              </a:lnSpc>
              <a:spcBef>
                <a:spcPts val="0"/>
              </a:spcBef>
              <a:spcAft>
                <a:spcPts val="0"/>
              </a:spcAft>
              <a:buClr>
                <a:schemeClr val="dk1"/>
              </a:buClr>
              <a:buSzPts val="1200"/>
              <a:buFont typeface="Calibri"/>
              <a:buNone/>
            </a:pPr>
            <a:endParaRPr/>
          </a:p>
          <a:p>
            <a:pPr marL="158750" lvl="0" indent="0" algn="l" rtl="0">
              <a:lnSpc>
                <a:spcPct val="100000"/>
              </a:lnSpc>
              <a:spcBef>
                <a:spcPts val="0"/>
              </a:spcBef>
              <a:spcAft>
                <a:spcPts val="0"/>
              </a:spcAft>
              <a:buClr>
                <a:schemeClr val="dk1"/>
              </a:buClr>
              <a:buSzPts val="1200"/>
              <a:buFont typeface="Calibri"/>
              <a:buNone/>
            </a:pPr>
            <a:r>
              <a:rPr lang="en-US"/>
              <a:t>Notice that Circles are the majority  and will skew the cutoff</a:t>
            </a:r>
            <a:endParaRPr/>
          </a:p>
          <a:p>
            <a:pPr marL="158750" lvl="0" indent="0" algn="l" rtl="0">
              <a:lnSpc>
                <a:spcPct val="100000"/>
              </a:lnSpc>
              <a:spcBef>
                <a:spcPts val="0"/>
              </a:spcBef>
              <a:spcAft>
                <a:spcPts val="0"/>
              </a:spcAft>
              <a:buClr>
                <a:schemeClr val="dk1"/>
              </a:buClr>
              <a:buSzPts val="1200"/>
              <a:buFont typeface="Calibri"/>
              <a:buNone/>
            </a:pPr>
            <a:r>
              <a:rPr lang="en-US"/>
              <a:t>Optimal: 7 mistakes, 70.8% accuracy, but only 1 false negative for Circles, 5 for Squares</a:t>
            </a:r>
            <a:endParaRPr/>
          </a:p>
          <a:p>
            <a:pPr marL="158750" lvl="0" indent="0" algn="l" rtl="0">
              <a:lnSpc>
                <a:spcPct val="100000"/>
              </a:lnSpc>
              <a:spcBef>
                <a:spcPts val="0"/>
              </a:spcBef>
              <a:spcAft>
                <a:spcPts val="0"/>
              </a:spcAft>
              <a:buClr>
                <a:schemeClr val="dk1"/>
              </a:buClr>
              <a:buSzPts val="1200"/>
              <a:buFont typeface="Calibri"/>
              <a:buNone/>
            </a:pPr>
            <a:r>
              <a:rPr lang="en-US"/>
              <a:t>More fair: 8 mistakes, 1 false negative for Circles, 3 for Squares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Question for the audience: What kind of bias are we dealing with in this example? </a:t>
            </a:r>
            <a:endParaRPr/>
          </a:p>
          <a:p>
            <a:pPr marL="0" lvl="0" indent="0" algn="l" rtl="0">
              <a:lnSpc>
                <a:spcPct val="100000"/>
              </a:lnSpc>
              <a:spcBef>
                <a:spcPts val="0"/>
              </a:spcBef>
              <a:spcAft>
                <a:spcPts val="0"/>
              </a:spcAft>
              <a:buSzPts val="1400"/>
              <a:buNone/>
            </a:pPr>
            <a:r>
              <a:rPr lang="en-US"/>
              <a:t>Answer: historical bias</a:t>
            </a:r>
            <a:endParaRPr/>
          </a:p>
        </p:txBody>
      </p:sp>
      <p:sp>
        <p:nvSpPr>
          <p:cNvPr id="431" name="Google Shape;431;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8" name="Google Shape;438;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2ffaff14bca_0_2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7" name="Google Shape;447;g2ffaff14bca_0_2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3" name="Google Shape;453;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This section (or parts of it) can be used as an introduction or recap of basic concepts regarding AI and classification algorithms.</a:t>
            </a:r>
            <a:endParaRPr/>
          </a:p>
        </p:txBody>
      </p:sp>
      <p:sp>
        <p:nvSpPr>
          <p:cNvPr id="97" name="Google Shape;9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US"/>
              <a:t>Unlike accuracy, fairness has many mathematical definitions.</a:t>
            </a:r>
            <a:endParaRPr/>
          </a:p>
          <a:p>
            <a:pPr marL="0" lvl="0" indent="0" algn="l" rtl="0">
              <a:lnSpc>
                <a:spcPct val="90000"/>
              </a:lnSpc>
              <a:spcBef>
                <a:spcPts val="0"/>
              </a:spcBef>
              <a:spcAft>
                <a:spcPts val="0"/>
              </a:spcAft>
              <a:buNone/>
            </a:pPr>
            <a:r>
              <a:rPr lang="en-US"/>
              <a:t>They all try to balance outcomes across protected groups.</a:t>
            </a:r>
            <a:endParaRPr/>
          </a:p>
          <a:p>
            <a:pPr marL="0" lvl="0" indent="0" algn="l" rtl="0">
              <a:lnSpc>
                <a:spcPct val="90000"/>
              </a:lnSpc>
              <a:spcBef>
                <a:spcPts val="0"/>
              </a:spcBef>
              <a:spcAft>
                <a:spcPts val="0"/>
              </a:spcAft>
              <a:buNone/>
            </a:pPr>
            <a:r>
              <a:rPr lang="en-US"/>
              <a:t>You must choose the right one(s) for the application.</a:t>
            </a: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r>
              <a:rPr lang="en-US"/>
              <a:t>There are actually more (you can read </a:t>
            </a:r>
            <a:r>
              <a:rPr lang="en-US" u="sng">
                <a:hlinkClick r:id="rId3"/>
              </a:rPr>
              <a:t>this paper</a:t>
            </a:r>
            <a:r>
              <a:rPr lang="en-US"/>
              <a:t> by Verma and Rubin for an overview)</a:t>
            </a: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r>
              <a:rPr lang="en-US"/>
              <a:t>In the attached worksheet, students will work from the definition to a formula for each fairness metric (that is why they are not given here)</a:t>
            </a:r>
            <a:endParaRPr/>
          </a:p>
        </p:txBody>
      </p:sp>
      <p:sp>
        <p:nvSpPr>
          <p:cNvPr id="459" name="Google Shape;459;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ffaff14bca_0_3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ffaff14bca_0_3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g2ffaff14bca_0_37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21</a:t>
            </a:fld>
            <a:endParaRPr/>
          </a:p>
        </p:txBody>
      </p:sp>
    </p:spTree>
    <p:extLst>
      <p:ext uri="{BB962C8B-B14F-4D97-AF65-F5344CB8AC3E}">
        <p14:creationId xmlns:p14="http://schemas.microsoft.com/office/powerpoint/2010/main" val="35671160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ffaff14bca_0_3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ffaff14bca_0_3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Reflection question for the audience: is it always worth it to increase the energy demand by 30-50% for a 1% improvement in accuracy?</a:t>
            </a:r>
            <a:endParaRPr/>
          </a:p>
        </p:txBody>
      </p:sp>
      <p:sp>
        <p:nvSpPr>
          <p:cNvPr id="166" name="Google Shape;166;g2ffaff14bca_0_38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22</a:t>
            </a:fld>
            <a:endParaRPr/>
          </a:p>
        </p:txBody>
      </p:sp>
    </p:spTree>
    <p:extLst>
      <p:ext uri="{BB962C8B-B14F-4D97-AF65-F5344CB8AC3E}">
        <p14:creationId xmlns:p14="http://schemas.microsoft.com/office/powerpoint/2010/main" val="572669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Use this slide to introduce AI common applications and benefits</a:t>
            </a: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ffaff14bca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ffaff14bca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slide is meant to generate doubt → AI applications can cause harm or not work as intended</a:t>
            </a:r>
            <a:endParaRPr/>
          </a:p>
          <a:p>
            <a:pPr marL="0" lvl="0" indent="0" algn="l" rtl="0">
              <a:spcBef>
                <a:spcPts val="0"/>
              </a:spcBef>
              <a:spcAft>
                <a:spcPts val="0"/>
              </a:spcAft>
              <a:buNone/>
            </a:pPr>
            <a:endParaRPr/>
          </a:p>
          <a:p>
            <a:pPr marL="0" lvl="0" indent="0" algn="l" rtl="0">
              <a:spcBef>
                <a:spcPts val="0"/>
              </a:spcBef>
              <a:spcAft>
                <a:spcPts val="0"/>
              </a:spcAft>
              <a:buNone/>
            </a:pPr>
            <a:r>
              <a:rPr lang="en-US"/>
              <a:t>Story: the algorithm was trained to analyze resumes; it was trained on the last 10 years of actual applications and hiring data; for tech positions, the algorithm learned that men were preferable, since most applicants and hires were men; it started ruling out women by looking for keywords in their resume, like “women’s chess team captain”; after some attempts to fix this, the project was abandoned in 2017. </a:t>
            </a:r>
            <a:endParaRPr/>
          </a:p>
          <a:p>
            <a:pPr marL="0" lvl="0" indent="0" algn="l" rtl="0">
              <a:spcBef>
                <a:spcPts val="0"/>
              </a:spcBef>
              <a:spcAft>
                <a:spcPts val="0"/>
              </a:spcAft>
              <a:buNone/>
            </a:pPr>
            <a:endParaRPr/>
          </a:p>
          <a:p>
            <a:pPr marL="0" lvl="0" indent="0" algn="l" rtl="0">
              <a:spcBef>
                <a:spcPts val="0"/>
              </a:spcBef>
              <a:spcAft>
                <a:spcPts val="0"/>
              </a:spcAft>
              <a:buNone/>
            </a:pPr>
            <a:r>
              <a:rPr lang="en-US"/>
              <a:t>Alternative source: </a:t>
            </a:r>
            <a:r>
              <a:rPr lang="en-US" u="sng">
                <a:solidFill>
                  <a:schemeClr val="hlink"/>
                </a:solidFill>
                <a:hlinkClick r:id="rId3"/>
              </a:rPr>
              <a:t>https://globalnews.ca/news/4532172/amazon-jobs-ai-bias/</a:t>
            </a:r>
            <a:r>
              <a:rPr lang="en-US"/>
              <a:t> </a:t>
            </a:r>
            <a:endParaRPr/>
          </a:p>
        </p:txBody>
      </p:sp>
      <p:sp>
        <p:nvSpPr>
          <p:cNvPr id="112" name="Google Shape;112;g2ffaff14bca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ffaff14bca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ffaff14bca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g2ffaff14bca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ffaff14bca_0_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ffaff14bca_0_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Story: human right activists in the UK are fighting against the use of Live Face Recognition (LFR), which the police hopes to use to fight crime and terrorism. The activists argue that this technology, on top of being an important invasion of privacy, was not reliable, with an accuracy of just 20%. Furthermore, for low level of confidence, the system was found to be biased against black people (i.e. when uncertain, it would flag a black person more frequently than a white or Asian one; source: </a:t>
            </a:r>
            <a:r>
              <a:rPr lang="en-US" u="sng">
                <a:solidFill>
                  <a:schemeClr val="hlink"/>
                </a:solidFill>
                <a:hlinkClick r:id="rId3"/>
              </a:rPr>
              <a:t>https://www.theregister.com/2023/05/25/facial_recognition_system_used_by/</a:t>
            </a:r>
            <a:r>
              <a:rPr lang="en-US"/>
              <a:t>). </a:t>
            </a:r>
            <a:endParaRPr/>
          </a:p>
          <a:p>
            <a:pPr marL="0" lvl="0" indent="0" algn="l" rtl="0">
              <a:spcBef>
                <a:spcPts val="0"/>
              </a:spcBef>
              <a:spcAft>
                <a:spcPts val="0"/>
              </a:spcAft>
              <a:buNone/>
            </a:pPr>
            <a:endParaRPr/>
          </a:p>
          <a:p>
            <a:pPr marL="0" lvl="0" indent="0" algn="l" rtl="0">
              <a:spcBef>
                <a:spcPts val="0"/>
              </a:spcBef>
              <a:spcAft>
                <a:spcPts val="0"/>
              </a:spcAft>
              <a:buNone/>
            </a:pPr>
            <a:r>
              <a:rPr lang="en-US"/>
              <a:t>Racial bias in face recognition algorithms is common, therefore applications must be chosen and monitored carefully.</a:t>
            </a:r>
            <a:endParaRPr/>
          </a:p>
          <a:p>
            <a:pPr marL="0" lvl="0" indent="0" algn="l" rtl="0">
              <a:spcBef>
                <a:spcPts val="0"/>
              </a:spcBef>
              <a:spcAft>
                <a:spcPts val="0"/>
              </a:spcAft>
              <a:buNone/>
            </a:pPr>
            <a:endParaRPr/>
          </a:p>
          <a:p>
            <a:pPr marL="0" lvl="0" indent="0" algn="l" rtl="0">
              <a:spcBef>
                <a:spcPts val="0"/>
              </a:spcBef>
              <a:spcAft>
                <a:spcPts val="0"/>
              </a:spcAft>
              <a:buNone/>
            </a:pPr>
            <a:r>
              <a:rPr lang="en-US"/>
              <a:t>Important note: face recognition algorithms are not unfair just for failing to recognize a black person, they are unfair because they do so at higher frequency than white people.</a:t>
            </a:r>
            <a:endParaRPr/>
          </a:p>
        </p:txBody>
      </p:sp>
      <p:sp>
        <p:nvSpPr>
          <p:cNvPr id="128" name="Google Shape;128;g2ffaff14bca_0_1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ffaff14bca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ffaff14bca_0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Read and discuss story: </a:t>
            </a:r>
            <a:r>
              <a:rPr lang="en-US" u="sng">
                <a:solidFill>
                  <a:schemeClr val="hlink"/>
                </a:solidFill>
                <a:hlinkClick r:id="rId3"/>
              </a:rPr>
              <a:t>https://arstechnica.com/cars/2019/05/feds-autopilot-was-active-during-deadly-march-tesla-crash/</a:t>
            </a:r>
            <a:endParaRPr/>
          </a:p>
          <a:p>
            <a:pPr marL="0" lvl="0" indent="0" algn="l" rtl="0">
              <a:spcBef>
                <a:spcPts val="0"/>
              </a:spcBef>
              <a:spcAft>
                <a:spcPts val="0"/>
              </a:spcAft>
              <a:buNone/>
            </a:pPr>
            <a:endParaRPr/>
          </a:p>
          <a:p>
            <a:pPr marL="0" lvl="0" indent="0" algn="l" rtl="0">
              <a:spcBef>
                <a:spcPts val="0"/>
              </a:spcBef>
              <a:spcAft>
                <a:spcPts val="0"/>
              </a:spcAft>
              <a:buNone/>
            </a:pPr>
            <a:r>
              <a:rPr lang="en-US"/>
              <a:t>Highlights: all parties involved had some level of responsibility. Tesla, because the algorithm failed to recognize the incoming truck; the driver, because he was using the autopilot in a non-recommended way and without paying attention; the truck driver, because they did a questionable maneuver to merge onto the highway.</a:t>
            </a:r>
            <a:endParaRPr/>
          </a:p>
        </p:txBody>
      </p:sp>
      <p:sp>
        <p:nvSpPr>
          <p:cNvPr id="138" name="Google Shape;138;g2ffaff14bca_0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f7950ba60e_0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f7950ba60e_0_5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Source (read): </a:t>
            </a:r>
            <a:r>
              <a:rPr lang="en-US" u="sng">
                <a:solidFill>
                  <a:schemeClr val="hlink"/>
                </a:solidFill>
                <a:hlinkClick r:id="rId3"/>
              </a:rPr>
              <a:t>https://digitalfreedomfund.org/the-syri-victory-holding-government-profiling-to-account/</a:t>
            </a:r>
            <a:r>
              <a:rPr lang="en-US"/>
              <a:t>  </a:t>
            </a:r>
            <a:endParaRPr/>
          </a:p>
          <a:p>
            <a:pPr marL="0" lvl="0" indent="0" algn="l" rtl="0">
              <a:spcBef>
                <a:spcPts val="0"/>
              </a:spcBef>
              <a:spcAft>
                <a:spcPts val="0"/>
              </a:spcAft>
              <a:buNone/>
            </a:pPr>
            <a:r>
              <a:rPr lang="en-US" u="sng">
                <a:solidFill>
                  <a:schemeClr val="hlink"/>
                </a:solidFill>
                <a:hlinkClick r:id="rId4"/>
              </a:rPr>
              <a:t>https://onlinelibrary.wiley.com/doi/full/10.1111/puar.13483</a:t>
            </a:r>
            <a:endParaRPr/>
          </a:p>
          <a:p>
            <a:pPr marL="0" lvl="0" indent="0" algn="l" rtl="0">
              <a:spcBef>
                <a:spcPts val="0"/>
              </a:spcBef>
              <a:spcAft>
                <a:spcPts val="0"/>
              </a:spcAft>
              <a:buNone/>
            </a:pPr>
            <a:endParaRPr/>
          </a:p>
          <a:p>
            <a:pPr marL="0" lvl="0" indent="0" algn="l" rtl="0">
              <a:spcBef>
                <a:spcPts val="0"/>
              </a:spcBef>
              <a:spcAft>
                <a:spcPts val="0"/>
              </a:spcAft>
              <a:buNone/>
            </a:pPr>
            <a:r>
              <a:rPr lang="en-US"/>
              <a:t>Issues (in order of highlight):</a:t>
            </a:r>
            <a:endParaRPr/>
          </a:p>
          <a:p>
            <a:pPr marL="457200" lvl="0" indent="-317500" algn="l" rtl="0">
              <a:spcBef>
                <a:spcPts val="0"/>
              </a:spcBef>
              <a:spcAft>
                <a:spcPts val="0"/>
              </a:spcAft>
              <a:buSzPts val="1400"/>
              <a:buAutoNum type="arabicParenR"/>
            </a:pPr>
            <a:r>
              <a:rPr lang="en-US"/>
              <a:t>The algorithm and the way it operates are not public; people do not know why they have been classified a certain way</a:t>
            </a:r>
            <a:endParaRPr/>
          </a:p>
          <a:p>
            <a:pPr marL="457200" lvl="0" indent="-317500" algn="l" rtl="0">
              <a:spcBef>
                <a:spcPts val="0"/>
              </a:spcBef>
              <a:spcAft>
                <a:spcPts val="0"/>
              </a:spcAft>
              <a:buSzPts val="1400"/>
              <a:buAutoNum type="arabicParenR"/>
            </a:pPr>
            <a:r>
              <a:rPr lang="en-US"/>
              <a:t>Often, they did not even know the algorithm was being used to classify them</a:t>
            </a:r>
            <a:endParaRPr/>
          </a:p>
          <a:p>
            <a:pPr marL="457200" lvl="0" indent="-317500" algn="l" rtl="0">
              <a:spcBef>
                <a:spcPts val="0"/>
              </a:spcBef>
              <a:spcAft>
                <a:spcPts val="0"/>
              </a:spcAft>
              <a:buSzPts val="1400"/>
              <a:buAutoNum type="arabicParenR"/>
            </a:pPr>
            <a:r>
              <a:rPr lang="en-US"/>
              <a:t>It is also unclear if the data used to train the algorithm had this purpose disclosed to the owners</a:t>
            </a:r>
            <a:endParaRPr/>
          </a:p>
        </p:txBody>
      </p:sp>
      <p:sp>
        <p:nvSpPr>
          <p:cNvPr id="147" name="Google Shape;147;g2f7950ba60e_0_5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 name="Google Shape;179;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In this section, we will talk in detail about fairness issues with AI applications, bias and its sources, and how to measure fairness. Students will need to understand basic performance metrics (accuracy, how to read a confusion matrix) and the idea of algorithm training (via examples)</a:t>
            </a:r>
            <a:endParaRPr/>
          </a:p>
        </p:txBody>
      </p:sp>
      <p:sp>
        <p:nvSpPr>
          <p:cNvPr id="180" name="Google Shape;180;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6"/>
        <p:cNvGrpSpPr/>
        <p:nvPr/>
      </p:nvGrpSpPr>
      <p:grpSpPr>
        <a:xfrm>
          <a:off x="0" y="0"/>
          <a:ext cx="0" cy="0"/>
          <a:chOff x="0" y="0"/>
          <a:chExt cx="0" cy="0"/>
        </a:xfrm>
      </p:grpSpPr>
      <p:sp>
        <p:nvSpPr>
          <p:cNvPr id="77" name="Google Shape;77;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2"/>
        <p:cNvGrpSpPr/>
        <p:nvPr/>
      </p:nvGrpSpPr>
      <p:grpSpPr>
        <a:xfrm>
          <a:off x="0" y="0"/>
          <a:ext cx="0" cy="0"/>
          <a:chOff x="0" y="0"/>
          <a:chExt cx="0" cy="0"/>
        </a:xfrm>
      </p:grpSpPr>
      <p:sp>
        <p:nvSpPr>
          <p:cNvPr id="83" name="Google Shape;83;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2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4" name="Google Shape;2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0"/>
        <p:cNvGrpSpPr/>
        <p:nvPr/>
      </p:nvGrpSpPr>
      <p:grpSpPr>
        <a:xfrm>
          <a:off x="0" y="0"/>
          <a:ext cx="0" cy="0"/>
          <a:chOff x="0" y="0"/>
          <a:chExt cx="0" cy="0"/>
        </a:xfrm>
      </p:grpSpPr>
      <p:sp>
        <p:nvSpPr>
          <p:cNvPr id="41" name="Google Shape;41;p32"/>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lgn="l">
              <a:lnSpc>
                <a:spcPct val="90000"/>
              </a:lnSpc>
              <a:spcBef>
                <a:spcPts val="0"/>
              </a:spcBef>
              <a:spcAft>
                <a:spcPts val="0"/>
              </a:spcAft>
              <a:buClr>
                <a:schemeClr val="dk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2" name="Google Shape;42;p32"/>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gn="l">
              <a:lnSpc>
                <a:spcPct val="90000"/>
              </a:lnSpc>
              <a:spcBef>
                <a:spcPts val="0"/>
              </a:spcBef>
              <a:spcAft>
                <a:spcPts val="0"/>
              </a:spcAft>
              <a:buClr>
                <a:schemeClr val="dk1"/>
              </a:buClr>
              <a:buSzPts val="1800"/>
              <a:buChar char="●"/>
              <a:defRPr/>
            </a:lvl1pPr>
            <a:lvl2pPr marL="914400" lvl="1" indent="-317500" algn="l">
              <a:lnSpc>
                <a:spcPct val="90000"/>
              </a:lnSpc>
              <a:spcBef>
                <a:spcPts val="2133"/>
              </a:spcBef>
              <a:spcAft>
                <a:spcPts val="0"/>
              </a:spcAft>
              <a:buClr>
                <a:schemeClr val="dk1"/>
              </a:buClr>
              <a:buSzPts val="1400"/>
              <a:buChar char="○"/>
              <a:defRPr/>
            </a:lvl2pPr>
            <a:lvl3pPr marL="1371600" lvl="2" indent="-317500" algn="l">
              <a:lnSpc>
                <a:spcPct val="90000"/>
              </a:lnSpc>
              <a:spcBef>
                <a:spcPts val="2133"/>
              </a:spcBef>
              <a:spcAft>
                <a:spcPts val="0"/>
              </a:spcAft>
              <a:buClr>
                <a:schemeClr val="dk1"/>
              </a:buClr>
              <a:buSzPts val="1400"/>
              <a:buChar char="■"/>
              <a:defRPr/>
            </a:lvl3pPr>
            <a:lvl4pPr marL="1828800" lvl="3" indent="-317500" algn="l">
              <a:lnSpc>
                <a:spcPct val="90000"/>
              </a:lnSpc>
              <a:spcBef>
                <a:spcPts val="2133"/>
              </a:spcBef>
              <a:spcAft>
                <a:spcPts val="0"/>
              </a:spcAft>
              <a:buClr>
                <a:schemeClr val="dk1"/>
              </a:buClr>
              <a:buSzPts val="1400"/>
              <a:buChar char="●"/>
              <a:defRPr/>
            </a:lvl4pPr>
            <a:lvl5pPr marL="2286000" lvl="4" indent="-317500" algn="l">
              <a:lnSpc>
                <a:spcPct val="90000"/>
              </a:lnSpc>
              <a:spcBef>
                <a:spcPts val="2133"/>
              </a:spcBef>
              <a:spcAft>
                <a:spcPts val="0"/>
              </a:spcAft>
              <a:buClr>
                <a:schemeClr val="dk1"/>
              </a:buClr>
              <a:buSzPts val="1400"/>
              <a:buChar char="○"/>
              <a:defRPr/>
            </a:lvl5pPr>
            <a:lvl6pPr marL="2743200" lvl="5" indent="-317500" algn="l">
              <a:lnSpc>
                <a:spcPct val="90000"/>
              </a:lnSpc>
              <a:spcBef>
                <a:spcPts val="2133"/>
              </a:spcBef>
              <a:spcAft>
                <a:spcPts val="0"/>
              </a:spcAft>
              <a:buClr>
                <a:schemeClr val="dk1"/>
              </a:buClr>
              <a:buSzPts val="1400"/>
              <a:buChar char="■"/>
              <a:defRPr/>
            </a:lvl6pPr>
            <a:lvl7pPr marL="3200400" lvl="6" indent="-317500" algn="l">
              <a:lnSpc>
                <a:spcPct val="90000"/>
              </a:lnSpc>
              <a:spcBef>
                <a:spcPts val="2133"/>
              </a:spcBef>
              <a:spcAft>
                <a:spcPts val="0"/>
              </a:spcAft>
              <a:buClr>
                <a:schemeClr val="dk1"/>
              </a:buClr>
              <a:buSzPts val="1400"/>
              <a:buChar char="●"/>
              <a:defRPr/>
            </a:lvl7pPr>
            <a:lvl8pPr marL="3657600" lvl="7" indent="-317500" algn="l">
              <a:lnSpc>
                <a:spcPct val="90000"/>
              </a:lnSpc>
              <a:spcBef>
                <a:spcPts val="2133"/>
              </a:spcBef>
              <a:spcAft>
                <a:spcPts val="0"/>
              </a:spcAft>
              <a:buClr>
                <a:schemeClr val="dk1"/>
              </a:buClr>
              <a:buSzPts val="1400"/>
              <a:buChar char="○"/>
              <a:defRPr/>
            </a:lvl8pPr>
            <a:lvl9pPr marL="4114800" lvl="8" indent="-317500" algn="l">
              <a:lnSpc>
                <a:spcPct val="90000"/>
              </a:lnSpc>
              <a:spcBef>
                <a:spcPts val="2133"/>
              </a:spcBef>
              <a:spcAft>
                <a:spcPts val="2133"/>
              </a:spcAft>
              <a:buClr>
                <a:schemeClr val="dk1"/>
              </a:buClr>
              <a:buSzPts val="1400"/>
              <a:buChar char="■"/>
              <a:defRPr/>
            </a:lvl9pPr>
          </a:lstStyle>
          <a:p>
            <a:endParaRPr/>
          </a:p>
        </p:txBody>
      </p:sp>
      <p:sp>
        <p:nvSpPr>
          <p:cNvPr id="43" name="Google Shape;43;p3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3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3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3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3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3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2"/>
        <p:cNvGrpSpPr/>
        <p:nvPr/>
      </p:nvGrpSpPr>
      <p:grpSpPr>
        <a:xfrm>
          <a:off x="0" y="0"/>
          <a:ext cx="0" cy="0"/>
          <a:chOff x="0" y="0"/>
          <a:chExt cx="0" cy="0"/>
        </a:xfrm>
      </p:grpSpPr>
      <p:sp>
        <p:nvSpPr>
          <p:cNvPr id="63" name="Google Shape;63;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5" name="Google Shape;65;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6" name="Google Shape;66;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9"/>
        <p:cNvGrpSpPr/>
        <p:nvPr/>
      </p:nvGrpSpPr>
      <p:grpSpPr>
        <a:xfrm>
          <a:off x="0" y="0"/>
          <a:ext cx="0" cy="0"/>
          <a:chOff x="0" y="0"/>
          <a:chExt cx="0" cy="0"/>
        </a:xfrm>
      </p:grpSpPr>
      <p:sp>
        <p:nvSpPr>
          <p:cNvPr id="70" name="Google Shape;70;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37"/>
          <p:cNvSpPr>
            <a:spLocks noGrp="1"/>
          </p:cNvSpPr>
          <p:nvPr>
            <p:ph type="pic" idx="2"/>
          </p:nvPr>
        </p:nvSpPr>
        <p:spPr>
          <a:xfrm>
            <a:off x="5183188" y="987425"/>
            <a:ext cx="6172200" cy="4873625"/>
          </a:xfrm>
          <a:prstGeom prst="rect">
            <a:avLst/>
          </a:prstGeom>
          <a:noFill/>
          <a:ln>
            <a:noFill/>
          </a:ln>
        </p:spPr>
      </p:sp>
      <p:sp>
        <p:nvSpPr>
          <p:cNvPr id="72" name="Google Shape;72;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3" name="Google Shape;73;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hatgpt.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canva.com/ai-image-generator/"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www.ted.com/talks/joy_buolamwini_how_i_m_fighting_bias_in_algorithms?utm_campaign=tedspread&amp;utm_medium=referral&amp;utm_source=tedcomshare"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dl.acm.org/doi/pdf/10.1145/3603746"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www.reuters.com/article/us-amazon-com-jobs-automation-insight-idUSKCN1MK08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hyperlink" Target="https://www.theguardian.com/technology/2022/oct/27/live-facial-recognition-police-study-uk" TargetMode="External"/><Relationship Id="rId5" Type="http://schemas.openxmlformats.org/officeDocument/2006/relationships/image" Target="../media/image4.png"/><Relationship Id="rId4" Type="http://schemas.openxmlformats.org/officeDocument/2006/relationships/hyperlink" Target="https://sitn.hms.harvard.edu/flash/2020/racial-discrimination-in-face-recognition-technology/"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arstechnica.com/cars/2019/05/feds-autopilot-was-active-during-deadly-march-tesla-crash/"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onlinelibrary.wiley.com/doi/full/10.1111/puar.13483"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Introduction to AI, fairness and bias</a:t>
            </a:r>
            <a:endParaRPr/>
          </a:p>
        </p:txBody>
      </p:sp>
      <p:sp>
        <p:nvSpPr>
          <p:cNvPr id="93" name="Google Shape;93;p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endParaRPr dirty="0"/>
          </a:p>
          <a:p>
            <a:pPr marL="0" lvl="0" indent="0" algn="ctr" rtl="0">
              <a:lnSpc>
                <a:spcPct val="90000"/>
              </a:lnSpc>
              <a:spcBef>
                <a:spcPts val="0"/>
              </a:spcBef>
              <a:spcAft>
                <a:spcPts val="0"/>
              </a:spcAft>
              <a:buClr>
                <a:schemeClr val="dk1"/>
              </a:buClr>
              <a:buSzPts val="2400"/>
              <a:buNone/>
            </a:pPr>
            <a:r>
              <a:rPr lang="en-US" dirty="0"/>
              <a:t>The pictures in these slides were generated using </a:t>
            </a:r>
            <a:r>
              <a:rPr lang="en-US" u="sng" dirty="0">
                <a:solidFill>
                  <a:schemeClr val="hlink"/>
                </a:solidFill>
                <a:hlinkClick r:id="rId3"/>
              </a:rPr>
              <a:t>ChatGTP</a:t>
            </a:r>
            <a:r>
              <a:rPr lang="en-US" dirty="0"/>
              <a:t> and </a:t>
            </a:r>
            <a:r>
              <a:rPr lang="en-US" u="sng" dirty="0">
                <a:solidFill>
                  <a:schemeClr val="hlink"/>
                </a:solidFill>
                <a:hlinkClick r:id="rId4"/>
              </a:rPr>
              <a:t>Canva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2ffaff14bca_0_18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Bias in data</a:t>
            </a:r>
            <a:endParaRPr/>
          </a:p>
        </p:txBody>
      </p:sp>
      <p:sp>
        <p:nvSpPr>
          <p:cNvPr id="189" name="Google Shape;189;g2ffaff14bca_0_189"/>
          <p:cNvSpPr txBox="1">
            <a:spLocks noGrp="1"/>
          </p:cNvSpPr>
          <p:nvPr>
            <p:ph type="body" idx="1"/>
          </p:nvPr>
        </p:nvSpPr>
        <p:spPr>
          <a:xfrm>
            <a:off x="838200" y="1511726"/>
            <a:ext cx="10515600" cy="2336943"/>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ts val="2800"/>
              <a:buNone/>
            </a:pPr>
            <a:r>
              <a:rPr lang="en-US" dirty="0"/>
              <a:t>AI algorithms learn through the examples they are provided with, which together form what we call the </a:t>
            </a:r>
            <a:r>
              <a:rPr lang="en-US" b="1" dirty="0">
                <a:solidFill>
                  <a:srgbClr val="BF9000"/>
                </a:solidFill>
              </a:rPr>
              <a:t>training set</a:t>
            </a:r>
            <a:r>
              <a:rPr lang="en-US" dirty="0"/>
              <a:t>.</a:t>
            </a:r>
            <a:endParaRPr dirty="0"/>
          </a:p>
          <a:p>
            <a:pPr marL="0" lvl="0" indent="0" algn="l" rtl="0">
              <a:lnSpc>
                <a:spcPct val="90000"/>
              </a:lnSpc>
              <a:spcBef>
                <a:spcPts val="1000"/>
              </a:spcBef>
              <a:spcAft>
                <a:spcPts val="0"/>
              </a:spcAft>
              <a:buClr>
                <a:schemeClr val="dk1"/>
              </a:buClr>
              <a:buSzPts val="2800"/>
              <a:buNone/>
            </a:pPr>
            <a:endParaRPr sz="1100" dirty="0"/>
          </a:p>
          <a:p>
            <a:pPr marL="0" lvl="0" indent="0" algn="l" rtl="0">
              <a:lnSpc>
                <a:spcPct val="90000"/>
              </a:lnSpc>
              <a:spcBef>
                <a:spcPts val="1000"/>
              </a:spcBef>
              <a:spcAft>
                <a:spcPts val="0"/>
              </a:spcAft>
              <a:buClr>
                <a:schemeClr val="dk1"/>
              </a:buClr>
              <a:buSzPts val="2800"/>
              <a:buNone/>
            </a:pPr>
            <a:r>
              <a:rPr lang="en-US" dirty="0"/>
              <a:t>Bias in the training set will affect the algorithm’s behavior, likely amplifying existing problems and mistakes.</a:t>
            </a:r>
            <a:endParaRPr dirty="0"/>
          </a:p>
          <a:p>
            <a:pPr marL="0" lvl="0" indent="0" algn="l" rtl="0">
              <a:lnSpc>
                <a:spcPct val="90000"/>
              </a:lnSpc>
              <a:spcBef>
                <a:spcPts val="1000"/>
              </a:spcBef>
              <a:spcAft>
                <a:spcPts val="0"/>
              </a:spcAft>
              <a:buClr>
                <a:schemeClr val="dk1"/>
              </a:buClr>
              <a:buSzPts val="2800"/>
              <a:buNone/>
            </a:pPr>
            <a:endParaRPr sz="1100" dirty="0"/>
          </a:p>
          <a:p>
            <a:pPr marL="0" lvl="0" indent="0" algn="l" rtl="0">
              <a:lnSpc>
                <a:spcPct val="90000"/>
              </a:lnSpc>
              <a:spcBef>
                <a:spcPts val="1000"/>
              </a:spcBef>
              <a:spcAft>
                <a:spcPts val="0"/>
              </a:spcAft>
              <a:buClr>
                <a:schemeClr val="dk1"/>
              </a:buClr>
              <a:buSzPts val="2800"/>
              <a:buNone/>
            </a:pPr>
            <a:r>
              <a:rPr lang="en-US" dirty="0"/>
              <a:t>Let’s explore a few ways in which a training set can be biased.</a:t>
            </a:r>
            <a:endParaRPr dirty="0"/>
          </a:p>
        </p:txBody>
      </p:sp>
      <p:pic>
        <p:nvPicPr>
          <p:cNvPr id="2" name="Picture 1" descr="page20image59821008">
            <a:extLst>
              <a:ext uri="{FF2B5EF4-FFF2-40B4-BE49-F238E27FC236}">
                <a16:creationId xmlns:a16="http://schemas.microsoft.com/office/drawing/2014/main" id="{E65ED7E0-E5A1-0B4F-40E7-E0C110D8526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13" t="22500" r="2739" b="20834"/>
          <a:stretch/>
        </p:blipFill>
        <p:spPr bwMode="auto">
          <a:xfrm>
            <a:off x="1815516" y="3848669"/>
            <a:ext cx="8560968" cy="28892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g2ffaff14bca_0_194"/>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Representation bias</a:t>
            </a:r>
            <a:endParaRPr/>
          </a:p>
        </p:txBody>
      </p:sp>
      <p:sp>
        <p:nvSpPr>
          <p:cNvPr id="195" name="Google Shape;195;g2ffaff14bca_0_194"/>
          <p:cNvSpPr txBox="1">
            <a:spLocks noGrp="1"/>
          </p:cNvSpPr>
          <p:nvPr>
            <p:ph type="body" idx="1"/>
          </p:nvPr>
        </p:nvSpPr>
        <p:spPr>
          <a:xfrm>
            <a:off x="838200" y="1609725"/>
            <a:ext cx="6019800" cy="46674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a:t>Representation bias happens when the training set is, essentially, incomplete, and a poor representation of the population we wish to apply the algorithm on.</a:t>
            </a:r>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0"/>
              </a:spcAft>
              <a:buClr>
                <a:schemeClr val="dk1"/>
              </a:buClr>
              <a:buSzPts val="1100"/>
              <a:buNone/>
            </a:pPr>
            <a:r>
              <a:rPr lang="en-US"/>
              <a:t>Other times, representation bias happens when trying to use existing samples from a different time or place, instead of collecting new ones.</a:t>
            </a:r>
            <a:endParaRPr/>
          </a:p>
        </p:txBody>
      </p:sp>
      <p:pic>
        <p:nvPicPr>
          <p:cNvPr id="196" name="Google Shape;196;g2ffaff14bca_0_194"/>
          <p:cNvPicPr preferRelativeResize="0"/>
          <p:nvPr/>
        </p:nvPicPr>
        <p:blipFill>
          <a:blip r:embed="rId3">
            <a:alphaModFix/>
          </a:blip>
          <a:stretch>
            <a:fillRect/>
          </a:stretch>
        </p:blipFill>
        <p:spPr>
          <a:xfrm>
            <a:off x="7080000" y="1626288"/>
            <a:ext cx="4807204" cy="3605403"/>
          </a:xfrm>
          <a:prstGeom prst="rect">
            <a:avLst/>
          </a:prstGeom>
          <a:noFill/>
          <a:ln>
            <a:noFill/>
          </a:ln>
        </p:spPr>
      </p:pic>
      <p:sp>
        <p:nvSpPr>
          <p:cNvPr id="197" name="Google Shape;197;g2ffaff14bca_0_194">
            <a:hlinkClick r:id="rId4"/>
          </p:cNvPr>
          <p:cNvSpPr txBox="1"/>
          <p:nvPr/>
        </p:nvSpPr>
        <p:spPr>
          <a:xfrm>
            <a:off x="7264800" y="5325025"/>
            <a:ext cx="4437600" cy="117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u="sng">
                <a:solidFill>
                  <a:schemeClr val="hlink"/>
                </a:solidFill>
                <a:latin typeface="Calibri"/>
                <a:ea typeface="Calibri"/>
                <a:cs typeface="Calibri"/>
                <a:sym typeface="Calibri"/>
                <a:hlinkClick r:id="rId4"/>
              </a:rPr>
              <a:t>Dr. Joy Buolamwini demonstrating failures in face recognition.</a:t>
            </a:r>
            <a:endParaRPr sz="2400">
              <a:solidFill>
                <a:schemeClr val="dk1"/>
              </a:solidFill>
              <a:latin typeface="Calibri"/>
              <a:ea typeface="Calibri"/>
              <a:cs typeface="Calibri"/>
              <a:sym typeface="Calibri"/>
            </a:endParaRPr>
          </a:p>
          <a:p>
            <a:pPr marL="0" lvl="0" indent="0" algn="ctr" rtl="0">
              <a:spcBef>
                <a:spcPts val="0"/>
              </a:spcBef>
              <a:spcAft>
                <a:spcPts val="0"/>
              </a:spcAft>
              <a:buNone/>
            </a:pPr>
            <a:r>
              <a:rPr lang="en-US" sz="2400">
                <a:solidFill>
                  <a:schemeClr val="dk1"/>
                </a:solidFill>
                <a:latin typeface="Calibri"/>
                <a:ea typeface="Calibri"/>
                <a:cs typeface="Calibri"/>
                <a:sym typeface="Calibri"/>
              </a:rPr>
              <a:t> </a:t>
            </a:r>
            <a:endParaRPr sz="24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g2ffaff14bca_0_201"/>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Measurement bias</a:t>
            </a:r>
            <a:endParaRPr/>
          </a:p>
        </p:txBody>
      </p:sp>
      <p:sp>
        <p:nvSpPr>
          <p:cNvPr id="204" name="Google Shape;204;g2ffaff14bca_0_201"/>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ct val="100000"/>
              <a:buNone/>
            </a:pPr>
            <a:r>
              <a:rPr lang="en-US"/>
              <a:t>Measurement bias has to do with the way we try to create a numerical representation of the problem that we are trying to solve. It may arise in a couple of different ways, such as:</a:t>
            </a:r>
            <a:endParaRPr/>
          </a:p>
          <a:p>
            <a:pPr marL="514350" lvl="0" indent="-514350" algn="l" rtl="0">
              <a:lnSpc>
                <a:spcPct val="90000"/>
              </a:lnSpc>
              <a:spcBef>
                <a:spcPts val="1000"/>
              </a:spcBef>
              <a:spcAft>
                <a:spcPts val="0"/>
              </a:spcAft>
              <a:buClr>
                <a:schemeClr val="dk1"/>
              </a:buClr>
              <a:buSzPct val="100000"/>
              <a:buFont typeface="Calibri"/>
              <a:buAutoNum type="arabicPeriod"/>
            </a:pPr>
            <a:r>
              <a:rPr lang="en-US"/>
              <a:t>The features or labels used are an oversimplification of the problem. For example, when universities decide which students to admit, they try to assess students’ intelligence, to admit those more likely to succeed. But since intelligence can not be measured, they use </a:t>
            </a:r>
            <a:r>
              <a:rPr lang="en-US" b="1">
                <a:solidFill>
                  <a:srgbClr val="BF9000"/>
                </a:solidFill>
              </a:rPr>
              <a:t>proxies</a:t>
            </a:r>
            <a:r>
              <a:rPr lang="en-US"/>
              <a:t> instead - GPA, entry exam scores - which can be affected by a lot of factors (like a very smart student getting anxious on the day of the entry test).</a:t>
            </a:r>
            <a:endParaRPr/>
          </a:p>
          <a:p>
            <a:pPr marL="514350" lvl="0" indent="-514350" algn="l" rtl="0">
              <a:lnSpc>
                <a:spcPct val="90000"/>
              </a:lnSpc>
              <a:spcBef>
                <a:spcPts val="1000"/>
              </a:spcBef>
              <a:spcAft>
                <a:spcPts val="0"/>
              </a:spcAft>
              <a:buClr>
                <a:schemeClr val="dk1"/>
              </a:buClr>
              <a:buSzPct val="100000"/>
              <a:buFont typeface="Calibri"/>
              <a:buAutoNum type="arabicPeriod"/>
            </a:pPr>
            <a:r>
              <a:rPr lang="en-US"/>
              <a:t>Different groups are measured in different ways. For example, if more police is deployed to patrol a particular neighborhood, they may find more crimes and incorrectly deduce that this neighborhood is more dangerous than others, while in fact they are just being able to capture more cases.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g2ffaff14bca_0_20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Historical bias</a:t>
            </a:r>
            <a:endParaRPr/>
          </a:p>
        </p:txBody>
      </p:sp>
      <p:sp>
        <p:nvSpPr>
          <p:cNvPr id="210" name="Google Shape;210;g2ffaff14bca_0_207"/>
          <p:cNvSpPr txBox="1">
            <a:spLocks noGrp="1"/>
          </p:cNvSpPr>
          <p:nvPr>
            <p:ph type="body" idx="1"/>
          </p:nvPr>
        </p:nvSpPr>
        <p:spPr>
          <a:xfrm>
            <a:off x="838200" y="1609726"/>
            <a:ext cx="10677600" cy="48324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800"/>
              <a:buNone/>
            </a:pPr>
            <a:r>
              <a:rPr lang="en-US"/>
              <a:t>Historical bias refers to a misalignment between what we wish to model and the actual state of the world.</a:t>
            </a:r>
            <a:endParaRPr/>
          </a:p>
          <a:p>
            <a:pPr marL="0" lvl="0" indent="0" algn="l" rtl="0">
              <a:lnSpc>
                <a:spcPct val="90000"/>
              </a:lnSpc>
              <a:spcBef>
                <a:spcPts val="0"/>
              </a:spcBef>
              <a:spcAft>
                <a:spcPts val="0"/>
              </a:spcAft>
              <a:buClr>
                <a:schemeClr val="dk1"/>
              </a:buClr>
              <a:buSzPts val="2800"/>
              <a:buNone/>
            </a:pPr>
            <a:endParaRPr/>
          </a:p>
          <a:p>
            <a:pPr marL="0" lvl="0" indent="0" algn="l" rtl="0">
              <a:lnSpc>
                <a:spcPct val="90000"/>
              </a:lnSpc>
              <a:spcBef>
                <a:spcPts val="0"/>
              </a:spcBef>
              <a:spcAft>
                <a:spcPts val="0"/>
              </a:spcAft>
              <a:buClr>
                <a:schemeClr val="dk1"/>
              </a:buClr>
              <a:buSzPts val="2800"/>
              <a:buNone/>
            </a:pPr>
            <a:r>
              <a:rPr lang="en-US"/>
              <a:t>The Amazon AI recruiting tool discussed earlier was affected by historical bias. The algorithm was trained to select people similar to the existent employees, and because men employees were more numerous than women, the algorithm learned that, all things being equal, women were less preferable candidates.</a:t>
            </a:r>
            <a:endParaRPr/>
          </a:p>
          <a:p>
            <a:pPr marL="0" lvl="0" indent="0" algn="l" rtl="0">
              <a:lnSpc>
                <a:spcPct val="90000"/>
              </a:lnSpc>
              <a:spcBef>
                <a:spcPts val="1000"/>
              </a:spcBef>
              <a:spcAft>
                <a:spcPts val="0"/>
              </a:spcAft>
              <a:buClr>
                <a:schemeClr val="dk1"/>
              </a:buClr>
              <a:buSzPts val="2800"/>
              <a:buNone/>
            </a:pPr>
            <a:endParaRPr sz="2100"/>
          </a:p>
          <a:p>
            <a:pPr marL="0" lvl="0" indent="0" algn="l" rtl="0">
              <a:lnSpc>
                <a:spcPct val="90000"/>
              </a:lnSpc>
              <a:spcBef>
                <a:spcPts val="1000"/>
              </a:spcBef>
              <a:spcAft>
                <a:spcPts val="0"/>
              </a:spcAft>
              <a:buClr>
                <a:schemeClr val="dk1"/>
              </a:buClr>
              <a:buSzPts val="2800"/>
              <a:buNone/>
            </a:pPr>
            <a:r>
              <a:rPr lang="en-US"/>
              <a:t>Note that historical bias is particularly insidious, because it is not a sampling or measurement problem, and can not be corrected in the training set – we can only work around 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g2fff9d182e0_0_0"/>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Fairness and AI</a:t>
            </a:r>
            <a:endParaRPr/>
          </a:p>
        </p:txBody>
      </p:sp>
      <p:sp>
        <p:nvSpPr>
          <p:cNvPr id="366" name="Google Shape;366;g2fff9d182e0_0_0"/>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16"/>
          <p:cNvSpPr txBox="1">
            <a:spLocks noGrp="1"/>
          </p:cNvSpPr>
          <p:nvPr>
            <p:ph type="title"/>
          </p:nvPr>
        </p:nvSpPr>
        <p:spPr>
          <a:xfrm>
            <a:off x="415599" y="299524"/>
            <a:ext cx="11360800" cy="76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2800"/>
              <a:buFont typeface="Calibri"/>
              <a:buNone/>
            </a:pPr>
            <a:r>
              <a:rPr lang="en-US"/>
              <a:t>Unfairness in learning algorithms</a:t>
            </a:r>
            <a:endParaRPr/>
          </a:p>
        </p:txBody>
      </p:sp>
      <p:sp>
        <p:nvSpPr>
          <p:cNvPr id="372" name="Google Shape;372;p16"/>
          <p:cNvSpPr txBox="1">
            <a:spLocks noGrp="1"/>
          </p:cNvSpPr>
          <p:nvPr>
            <p:ph type="body" idx="1"/>
          </p:nvPr>
        </p:nvSpPr>
        <p:spPr>
          <a:xfrm>
            <a:off x="154059" y="1070012"/>
            <a:ext cx="11776400" cy="2900180"/>
          </a:xfrm>
          <a:prstGeom prst="rect">
            <a:avLst/>
          </a:prstGeom>
          <a:noFill/>
          <a:ln>
            <a:noFill/>
          </a:ln>
        </p:spPr>
        <p:txBody>
          <a:bodyPr spcFirstLastPara="1" wrap="square" lIns="91425" tIns="91425" rIns="91425" bIns="91425" anchor="t" anchorCtr="0">
            <a:noAutofit/>
          </a:bodyPr>
          <a:lstStyle/>
          <a:p>
            <a:pPr marL="152396" lvl="0" indent="0" algn="l" rtl="0">
              <a:lnSpc>
                <a:spcPct val="90000"/>
              </a:lnSpc>
              <a:spcBef>
                <a:spcPts val="600"/>
              </a:spcBef>
              <a:spcAft>
                <a:spcPts val="0"/>
              </a:spcAft>
              <a:buClr>
                <a:schemeClr val="dk1"/>
              </a:buClr>
              <a:buSzPts val="1800"/>
              <a:buNone/>
            </a:pPr>
            <a:r>
              <a:rPr lang="en-US" sz="2500">
                <a:solidFill>
                  <a:schemeClr val="dk1"/>
                </a:solidFill>
              </a:rPr>
              <a:t>Scenario: The Data Science </a:t>
            </a:r>
            <a:r>
              <a:rPr lang="en-US" sz="2500"/>
              <a:t>U</a:t>
            </a:r>
            <a:r>
              <a:rPr lang="en-US" sz="2500">
                <a:solidFill>
                  <a:schemeClr val="dk1"/>
                </a:solidFill>
              </a:rPr>
              <a:t>niversity has decided to use an admission test to select which of the students who apply should be admitted. The top N students get in, the others are rejected.</a:t>
            </a:r>
            <a:endParaRPr sz="3300"/>
          </a:p>
          <a:p>
            <a:pPr marL="152396" lvl="0" indent="0" algn="l" rtl="0">
              <a:lnSpc>
                <a:spcPct val="90000"/>
              </a:lnSpc>
              <a:spcBef>
                <a:spcPts val="600"/>
              </a:spcBef>
              <a:spcAft>
                <a:spcPts val="0"/>
              </a:spcAft>
              <a:buClr>
                <a:schemeClr val="dk1"/>
              </a:buClr>
              <a:buSzPts val="1800"/>
              <a:buNone/>
            </a:pPr>
            <a:r>
              <a:rPr lang="en-US" sz="2500">
                <a:solidFill>
                  <a:schemeClr val="dk1"/>
                </a:solidFill>
              </a:rPr>
              <a:t>In this world, two races exists: Circles and Squares</a:t>
            </a:r>
            <a:endParaRPr sz="3300"/>
          </a:p>
          <a:p>
            <a:pPr marL="152396" lvl="0" indent="0" algn="l" rtl="0">
              <a:lnSpc>
                <a:spcPct val="90000"/>
              </a:lnSpc>
              <a:spcBef>
                <a:spcPts val="600"/>
              </a:spcBef>
              <a:spcAft>
                <a:spcPts val="0"/>
              </a:spcAft>
              <a:buClr>
                <a:schemeClr val="dk1"/>
              </a:buClr>
              <a:buSzPts val="1800"/>
              <a:buNone/>
            </a:pPr>
            <a:r>
              <a:rPr lang="en-US" sz="2500">
                <a:solidFill>
                  <a:schemeClr val="dk1"/>
                </a:solidFill>
              </a:rPr>
              <a:t>Circles tend to be wealthier; this means their families can pay tutors and preparation centers to help them ace the admission test.</a:t>
            </a:r>
            <a:endParaRPr sz="2500">
              <a:solidFill>
                <a:schemeClr val="dk1"/>
              </a:solidFill>
            </a:endParaRPr>
          </a:p>
          <a:p>
            <a:pPr marL="152396" lvl="0" indent="0" algn="l" rtl="0">
              <a:lnSpc>
                <a:spcPct val="90000"/>
              </a:lnSpc>
              <a:spcBef>
                <a:spcPts val="600"/>
              </a:spcBef>
              <a:spcAft>
                <a:spcPts val="0"/>
              </a:spcAft>
              <a:buClr>
                <a:schemeClr val="dk1"/>
              </a:buClr>
              <a:buSzPts val="1800"/>
              <a:buNone/>
            </a:pPr>
            <a:r>
              <a:rPr lang="en-US" sz="2500">
                <a:solidFill>
                  <a:schemeClr val="dk1"/>
                </a:solidFill>
              </a:rPr>
              <a:t>Other than this difference in preparation, the two populations are equally likely to succeed.</a:t>
            </a:r>
            <a:endParaRPr sz="3300"/>
          </a:p>
          <a:p>
            <a:pPr marL="266697" lvl="0" indent="0" algn="l" rtl="0">
              <a:lnSpc>
                <a:spcPct val="90000"/>
              </a:lnSpc>
              <a:spcBef>
                <a:spcPts val="0"/>
              </a:spcBef>
              <a:spcAft>
                <a:spcPts val="0"/>
              </a:spcAft>
              <a:buClr>
                <a:schemeClr val="dk1"/>
              </a:buClr>
              <a:buSzPts val="1800"/>
              <a:buNone/>
            </a:pPr>
            <a:endParaRPr sz="2500">
              <a:solidFill>
                <a:schemeClr val="dk1"/>
              </a:solidFill>
            </a:endParaRPr>
          </a:p>
        </p:txBody>
      </p:sp>
      <p:sp>
        <p:nvSpPr>
          <p:cNvPr id="373" name="Google Shape;373;p16"/>
          <p:cNvSpPr txBox="1"/>
          <p:nvPr/>
        </p:nvSpPr>
        <p:spPr>
          <a:xfrm>
            <a:off x="0" y="6537132"/>
            <a:ext cx="7465888"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alibri"/>
                <a:ea typeface="Calibri"/>
                <a:cs typeface="Calibri"/>
                <a:sym typeface="Calibri"/>
              </a:rPr>
              <a:t>Example based on “The ethical algorithm”, by Kearns and Roth</a:t>
            </a:r>
            <a:endParaRPr sz="1400" b="0" i="0" u="none" strike="noStrike" cap="none">
              <a:solidFill>
                <a:srgbClr val="000000"/>
              </a:solidFill>
              <a:latin typeface="Arial"/>
              <a:ea typeface="Arial"/>
              <a:cs typeface="Arial"/>
              <a:sym typeface="Arial"/>
            </a:endParaRPr>
          </a:p>
        </p:txBody>
      </p:sp>
      <p:grpSp>
        <p:nvGrpSpPr>
          <p:cNvPr id="374" name="Google Shape;374;p16"/>
          <p:cNvGrpSpPr/>
          <p:nvPr/>
        </p:nvGrpSpPr>
        <p:grpSpPr>
          <a:xfrm>
            <a:off x="1045028" y="5147162"/>
            <a:ext cx="10101942" cy="1173924"/>
            <a:chOff x="1406770" y="3568362"/>
            <a:chExt cx="7576457" cy="880443"/>
          </a:xfrm>
        </p:grpSpPr>
        <p:cxnSp>
          <p:nvCxnSpPr>
            <p:cNvPr id="375" name="Google Shape;375;p16"/>
            <p:cNvCxnSpPr/>
            <p:nvPr/>
          </p:nvCxnSpPr>
          <p:spPr>
            <a:xfrm>
              <a:off x="1406770" y="3697793"/>
              <a:ext cx="7576456" cy="0"/>
            </a:xfrm>
            <a:prstGeom prst="straightConnector1">
              <a:avLst/>
            </a:prstGeom>
            <a:noFill/>
            <a:ln w="12700" cap="flat" cmpd="sng">
              <a:solidFill>
                <a:schemeClr val="dk1"/>
              </a:solidFill>
              <a:prstDash val="solid"/>
              <a:miter lim="800000"/>
              <a:headEnd type="none" w="sm" len="sm"/>
              <a:tailEnd type="triangle" w="med" len="med"/>
            </a:ln>
          </p:spPr>
        </p:cxnSp>
        <p:sp>
          <p:nvSpPr>
            <p:cNvPr id="376" name="Google Shape;376;p16"/>
            <p:cNvSpPr txBox="1"/>
            <p:nvPr/>
          </p:nvSpPr>
          <p:spPr>
            <a:xfrm>
              <a:off x="7516168" y="3825557"/>
              <a:ext cx="1467059" cy="62324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Admission test scores</a:t>
              </a:r>
              <a:endParaRPr sz="1400" b="0" i="0" u="none" strike="noStrike" cap="none">
                <a:solidFill>
                  <a:srgbClr val="000000"/>
                </a:solidFill>
                <a:latin typeface="Arial"/>
                <a:ea typeface="Arial"/>
                <a:cs typeface="Arial"/>
                <a:sym typeface="Arial"/>
              </a:endParaRPr>
            </a:p>
          </p:txBody>
        </p:sp>
        <p:sp>
          <p:nvSpPr>
            <p:cNvPr id="377" name="Google Shape;377;p16"/>
            <p:cNvSpPr/>
            <p:nvPr/>
          </p:nvSpPr>
          <p:spPr>
            <a:xfrm>
              <a:off x="2049863"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78" name="Google Shape;378;p16"/>
            <p:cNvSpPr/>
            <p:nvPr/>
          </p:nvSpPr>
          <p:spPr>
            <a:xfrm>
              <a:off x="344998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79" name="Google Shape;379;p16"/>
            <p:cNvSpPr/>
            <p:nvPr/>
          </p:nvSpPr>
          <p:spPr>
            <a:xfrm>
              <a:off x="2819704"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0" name="Google Shape;380;p16"/>
            <p:cNvSpPr/>
            <p:nvPr/>
          </p:nvSpPr>
          <p:spPr>
            <a:xfrm>
              <a:off x="3232923"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1" name="Google Shape;381;p16"/>
            <p:cNvSpPr/>
            <p:nvPr/>
          </p:nvSpPr>
          <p:spPr>
            <a:xfrm>
              <a:off x="2597397"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2" name="Google Shape;382;p16"/>
            <p:cNvSpPr/>
            <p:nvPr/>
          </p:nvSpPr>
          <p:spPr>
            <a:xfrm>
              <a:off x="302360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3" name="Google Shape;383;p16"/>
            <p:cNvSpPr/>
            <p:nvPr/>
          </p:nvSpPr>
          <p:spPr>
            <a:xfrm>
              <a:off x="3748329"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4" name="Google Shape;384;p16"/>
            <p:cNvSpPr/>
            <p:nvPr/>
          </p:nvSpPr>
          <p:spPr>
            <a:xfrm>
              <a:off x="4053105"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5" name="Google Shape;385;p16"/>
            <p:cNvSpPr/>
            <p:nvPr/>
          </p:nvSpPr>
          <p:spPr>
            <a:xfrm>
              <a:off x="4356500" y="359563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6" name="Google Shape;386;p16"/>
            <p:cNvSpPr/>
            <p:nvPr/>
          </p:nvSpPr>
          <p:spPr>
            <a:xfrm>
              <a:off x="4654280"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7" name="Google Shape;387;p16"/>
            <p:cNvSpPr/>
            <p:nvPr/>
          </p:nvSpPr>
          <p:spPr>
            <a:xfrm>
              <a:off x="6021166"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8" name="Google Shape;388;p16"/>
            <p:cNvSpPr/>
            <p:nvPr/>
          </p:nvSpPr>
          <p:spPr>
            <a:xfrm>
              <a:off x="5740524"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9" name="Google Shape;389;p16"/>
            <p:cNvSpPr/>
            <p:nvPr/>
          </p:nvSpPr>
          <p:spPr>
            <a:xfrm>
              <a:off x="5467864"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0" name="Google Shape;390;p16"/>
            <p:cNvSpPr/>
            <p:nvPr/>
          </p:nvSpPr>
          <p:spPr>
            <a:xfrm>
              <a:off x="7669642" y="3575048"/>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1" name="Google Shape;391;p16"/>
            <p:cNvSpPr/>
            <p:nvPr/>
          </p:nvSpPr>
          <p:spPr>
            <a:xfrm>
              <a:off x="7389000" y="357337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2" name="Google Shape;392;p16"/>
            <p:cNvSpPr/>
            <p:nvPr/>
          </p:nvSpPr>
          <p:spPr>
            <a:xfrm>
              <a:off x="7116340" y="3583425"/>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3" name="Google Shape;393;p16"/>
            <p:cNvSpPr/>
            <p:nvPr/>
          </p:nvSpPr>
          <p:spPr>
            <a:xfrm>
              <a:off x="6848857"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4" name="Google Shape;394;p16"/>
            <p:cNvSpPr/>
            <p:nvPr/>
          </p:nvSpPr>
          <p:spPr>
            <a:xfrm>
              <a:off x="6568215"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5" name="Google Shape;395;p16"/>
            <p:cNvSpPr/>
            <p:nvPr/>
          </p:nvSpPr>
          <p:spPr>
            <a:xfrm>
              <a:off x="6295555"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6" name="Google Shape;396;p16"/>
            <p:cNvSpPr/>
            <p:nvPr/>
          </p:nvSpPr>
          <p:spPr>
            <a:xfrm>
              <a:off x="8505652"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7" name="Google Shape;397;p16"/>
            <p:cNvSpPr/>
            <p:nvPr/>
          </p:nvSpPr>
          <p:spPr>
            <a:xfrm>
              <a:off x="8225010" y="357051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8" name="Google Shape;398;p16"/>
            <p:cNvSpPr/>
            <p:nvPr/>
          </p:nvSpPr>
          <p:spPr>
            <a:xfrm>
              <a:off x="7952350" y="3580563"/>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9" name="Google Shape;399;p16"/>
            <p:cNvSpPr/>
            <p:nvPr/>
          </p:nvSpPr>
          <p:spPr>
            <a:xfrm>
              <a:off x="5209671"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00" name="Google Shape;400;p16"/>
            <p:cNvSpPr/>
            <p:nvPr/>
          </p:nvSpPr>
          <p:spPr>
            <a:xfrm>
              <a:off x="4992605"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grpSp>
      <p:sp>
        <p:nvSpPr>
          <p:cNvPr id="401" name="Google Shape;401;p16"/>
          <p:cNvSpPr txBox="1"/>
          <p:nvPr/>
        </p:nvSpPr>
        <p:spPr>
          <a:xfrm>
            <a:off x="2861088" y="4819535"/>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2" name="Google Shape;402;p16"/>
          <p:cNvSpPr txBox="1"/>
          <p:nvPr/>
        </p:nvSpPr>
        <p:spPr>
          <a:xfrm>
            <a:off x="3706962" y="481953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3" name="Google Shape;403;p16"/>
          <p:cNvSpPr txBox="1"/>
          <p:nvPr/>
        </p:nvSpPr>
        <p:spPr>
          <a:xfrm>
            <a:off x="3416046" y="4826422"/>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4" name="Google Shape;404;p16"/>
          <p:cNvSpPr txBox="1"/>
          <p:nvPr/>
        </p:nvSpPr>
        <p:spPr>
          <a:xfrm>
            <a:off x="6042258" y="481953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5" name="Google Shape;405;p16"/>
          <p:cNvSpPr txBox="1"/>
          <p:nvPr/>
        </p:nvSpPr>
        <p:spPr>
          <a:xfrm>
            <a:off x="5763444" y="4819531"/>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6" name="Google Shape;406;p16"/>
          <p:cNvSpPr txBox="1"/>
          <p:nvPr/>
        </p:nvSpPr>
        <p:spPr>
          <a:xfrm>
            <a:off x="4948798" y="4819532"/>
            <a:ext cx="38514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7" name="Google Shape;407;p16"/>
          <p:cNvSpPr txBox="1"/>
          <p:nvPr/>
        </p:nvSpPr>
        <p:spPr>
          <a:xfrm>
            <a:off x="9349721" y="477023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8" name="Google Shape;408;p16"/>
          <p:cNvSpPr txBox="1"/>
          <p:nvPr/>
        </p:nvSpPr>
        <p:spPr>
          <a:xfrm>
            <a:off x="8278164" y="479798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9" name="Google Shape;409;p16"/>
          <p:cNvSpPr txBox="1"/>
          <p:nvPr/>
        </p:nvSpPr>
        <p:spPr>
          <a:xfrm>
            <a:off x="7889332" y="479798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0" name="Google Shape;410;p16"/>
          <p:cNvSpPr txBox="1"/>
          <p:nvPr/>
        </p:nvSpPr>
        <p:spPr>
          <a:xfrm>
            <a:off x="7531310" y="479798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1" name="Google Shape;411;p16"/>
          <p:cNvSpPr txBox="1"/>
          <p:nvPr/>
        </p:nvSpPr>
        <p:spPr>
          <a:xfrm>
            <a:off x="10479918" y="476488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2" name="Google Shape;412;p16"/>
          <p:cNvSpPr txBox="1"/>
          <p:nvPr/>
        </p:nvSpPr>
        <p:spPr>
          <a:xfrm>
            <a:off x="10091086" y="476488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3" name="Google Shape;413;p16"/>
          <p:cNvSpPr txBox="1"/>
          <p:nvPr/>
        </p:nvSpPr>
        <p:spPr>
          <a:xfrm>
            <a:off x="9733065" y="476488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4" name="Google Shape;414;p16"/>
          <p:cNvSpPr txBox="1"/>
          <p:nvPr/>
        </p:nvSpPr>
        <p:spPr>
          <a:xfrm>
            <a:off x="8615948" y="479824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5" name="Google Shape;415;p16"/>
          <p:cNvSpPr txBox="1"/>
          <p:nvPr/>
        </p:nvSpPr>
        <p:spPr>
          <a:xfrm>
            <a:off x="9016297" y="4773406"/>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6" name="Google Shape;416;p16"/>
          <p:cNvSpPr txBox="1"/>
          <p:nvPr/>
        </p:nvSpPr>
        <p:spPr>
          <a:xfrm>
            <a:off x="7210953" y="4793671"/>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7" name="Google Shape;417;p16"/>
          <p:cNvSpPr txBox="1"/>
          <p:nvPr/>
        </p:nvSpPr>
        <p:spPr>
          <a:xfrm>
            <a:off x="6823757" y="479575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8" name="Google Shape;418;p16"/>
          <p:cNvSpPr txBox="1"/>
          <p:nvPr/>
        </p:nvSpPr>
        <p:spPr>
          <a:xfrm>
            <a:off x="6450750" y="4799163"/>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9" name="Google Shape;419;p16"/>
          <p:cNvSpPr txBox="1"/>
          <p:nvPr/>
        </p:nvSpPr>
        <p:spPr>
          <a:xfrm>
            <a:off x="1863616" y="4798656"/>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0" name="Google Shape;420;p16"/>
          <p:cNvSpPr txBox="1"/>
          <p:nvPr/>
        </p:nvSpPr>
        <p:spPr>
          <a:xfrm>
            <a:off x="2601877" y="4793671"/>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1" name="Google Shape;421;p16"/>
          <p:cNvSpPr txBox="1"/>
          <p:nvPr/>
        </p:nvSpPr>
        <p:spPr>
          <a:xfrm>
            <a:off x="3180477"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2" name="Google Shape;422;p16"/>
          <p:cNvSpPr txBox="1"/>
          <p:nvPr/>
        </p:nvSpPr>
        <p:spPr>
          <a:xfrm>
            <a:off x="4156840"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3" name="Google Shape;423;p16"/>
          <p:cNvSpPr txBox="1"/>
          <p:nvPr/>
        </p:nvSpPr>
        <p:spPr>
          <a:xfrm>
            <a:off x="4571654"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4" name="Google Shape;424;p16"/>
          <p:cNvSpPr txBox="1"/>
          <p:nvPr/>
        </p:nvSpPr>
        <p:spPr>
          <a:xfrm>
            <a:off x="5376685" y="479575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cxnSp>
        <p:nvCxnSpPr>
          <p:cNvPr id="425" name="Google Shape;425;p16"/>
          <p:cNvCxnSpPr/>
          <p:nvPr/>
        </p:nvCxnSpPr>
        <p:spPr>
          <a:xfrm>
            <a:off x="7536613" y="4569461"/>
            <a:ext cx="0" cy="1527349"/>
          </a:xfrm>
          <a:prstGeom prst="straightConnector1">
            <a:avLst/>
          </a:prstGeom>
          <a:noFill/>
          <a:ln w="9525" cap="flat" cmpd="sng">
            <a:solidFill>
              <a:schemeClr val="accent6"/>
            </a:solidFill>
            <a:prstDash val="dash"/>
            <a:round/>
            <a:headEnd type="none" w="sm" len="sm"/>
            <a:tailEnd type="none" w="sm" len="sm"/>
          </a:ln>
        </p:spPr>
      </p:cxnSp>
      <p:cxnSp>
        <p:nvCxnSpPr>
          <p:cNvPr id="426" name="Google Shape;426;p16"/>
          <p:cNvCxnSpPr/>
          <p:nvPr/>
        </p:nvCxnSpPr>
        <p:spPr>
          <a:xfrm>
            <a:off x="5763443" y="4553830"/>
            <a:ext cx="0" cy="1527349"/>
          </a:xfrm>
          <a:prstGeom prst="straightConnector1">
            <a:avLst/>
          </a:prstGeom>
          <a:noFill/>
          <a:ln w="9525" cap="flat" cmpd="sng">
            <a:solidFill>
              <a:schemeClr val="accent6"/>
            </a:solidFill>
            <a:prstDash val="dash"/>
            <a:round/>
            <a:headEnd type="none" w="sm" len="sm"/>
            <a:tailEnd type="none" w="sm" len="sm"/>
          </a:ln>
        </p:spPr>
      </p:cxnSp>
      <p:sp>
        <p:nvSpPr>
          <p:cNvPr id="427" name="Google Shape;427;p16"/>
          <p:cNvSpPr txBox="1"/>
          <p:nvPr/>
        </p:nvSpPr>
        <p:spPr>
          <a:xfrm>
            <a:off x="6991189" y="6096811"/>
            <a:ext cx="1185196"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Optimal</a:t>
            </a:r>
            <a:endParaRPr sz="1400" b="0" i="0" u="none" strike="noStrike" cap="none">
              <a:solidFill>
                <a:srgbClr val="000000"/>
              </a:solidFill>
              <a:latin typeface="Arial"/>
              <a:ea typeface="Arial"/>
              <a:cs typeface="Arial"/>
              <a:sym typeface="Arial"/>
            </a:endParaRPr>
          </a:p>
        </p:txBody>
      </p:sp>
      <p:sp>
        <p:nvSpPr>
          <p:cNvPr id="428" name="Google Shape;428;p16"/>
          <p:cNvSpPr txBox="1"/>
          <p:nvPr/>
        </p:nvSpPr>
        <p:spPr>
          <a:xfrm>
            <a:off x="5175305" y="6096811"/>
            <a:ext cx="134960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More fair</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7"/>
                                        </p:tgtEl>
                                        <p:attrNameLst>
                                          <p:attrName>style.visibility</p:attrName>
                                        </p:attrNameLst>
                                      </p:cBhvr>
                                      <p:to>
                                        <p:strVal val="visible"/>
                                      </p:to>
                                    </p:set>
                                    <p:animEffect transition="in" filter="fade">
                                      <p:cBhvr>
                                        <p:cTn id="7" dur="500"/>
                                        <p:tgtEl>
                                          <p:spTgt spid="427"/>
                                        </p:tgtEl>
                                      </p:cBhvr>
                                    </p:animEffect>
                                  </p:childTnLst>
                                </p:cTn>
                              </p:par>
                              <p:par>
                                <p:cTn id="8" presetID="10" presetClass="entr" presetSubtype="0" fill="hold" nodeType="withEffect">
                                  <p:stCondLst>
                                    <p:cond delay="0"/>
                                  </p:stCondLst>
                                  <p:childTnLst>
                                    <p:set>
                                      <p:cBhvr>
                                        <p:cTn id="9" dur="1" fill="hold">
                                          <p:stCondLst>
                                            <p:cond delay="0"/>
                                          </p:stCondLst>
                                        </p:cTn>
                                        <p:tgtEl>
                                          <p:spTgt spid="425"/>
                                        </p:tgtEl>
                                        <p:attrNameLst>
                                          <p:attrName>style.visibility</p:attrName>
                                        </p:attrNameLst>
                                      </p:cBhvr>
                                      <p:to>
                                        <p:strVal val="visible"/>
                                      </p:to>
                                    </p:set>
                                    <p:animEffect transition="in" filter="fade">
                                      <p:cBhvr>
                                        <p:cTn id="10" dur="500"/>
                                        <p:tgtEl>
                                          <p:spTgt spid="42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28"/>
                                        </p:tgtEl>
                                        <p:attrNameLst>
                                          <p:attrName>style.visibility</p:attrName>
                                        </p:attrNameLst>
                                      </p:cBhvr>
                                      <p:to>
                                        <p:strVal val="visible"/>
                                      </p:to>
                                    </p:set>
                                    <p:animEffect transition="in" filter="fade">
                                      <p:cBhvr>
                                        <p:cTn id="15" dur="500"/>
                                        <p:tgtEl>
                                          <p:spTgt spid="428"/>
                                        </p:tgtEl>
                                      </p:cBhvr>
                                    </p:animEffect>
                                  </p:childTnLst>
                                </p:cTn>
                              </p:par>
                              <p:par>
                                <p:cTn id="16" presetID="10" presetClass="entr" presetSubtype="0" fill="hold" nodeType="withEffect">
                                  <p:stCondLst>
                                    <p:cond delay="0"/>
                                  </p:stCondLst>
                                  <p:childTnLst>
                                    <p:set>
                                      <p:cBhvr>
                                        <p:cTn id="17" dur="1" fill="hold">
                                          <p:stCondLst>
                                            <p:cond delay="0"/>
                                          </p:stCondLst>
                                        </p:cTn>
                                        <p:tgtEl>
                                          <p:spTgt spid="426"/>
                                        </p:tgtEl>
                                        <p:attrNameLst>
                                          <p:attrName>style.visibility</p:attrName>
                                        </p:attrNameLst>
                                      </p:cBhvr>
                                      <p:to>
                                        <p:strVal val="visible"/>
                                      </p:to>
                                    </p:set>
                                    <p:animEffect transition="in" filter="fade">
                                      <p:cBhvr>
                                        <p:cTn id="18" dur="500"/>
                                        <p:tgtEl>
                                          <p:spTgt spid="4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pic>
        <p:nvPicPr>
          <p:cNvPr id="433" name="Google Shape;433;p17"/>
          <p:cNvPicPr preferRelativeResize="0"/>
          <p:nvPr/>
        </p:nvPicPr>
        <p:blipFill rotWithShape="1">
          <a:blip r:embed="rId3">
            <a:alphaModFix/>
          </a:blip>
          <a:srcRect/>
          <a:stretch/>
        </p:blipFill>
        <p:spPr>
          <a:xfrm>
            <a:off x="0" y="1690686"/>
            <a:ext cx="4031412" cy="4031412"/>
          </a:xfrm>
          <a:prstGeom prst="rect">
            <a:avLst/>
          </a:prstGeom>
          <a:noFill/>
          <a:ln>
            <a:noFill/>
          </a:ln>
        </p:spPr>
      </p:pic>
      <p:sp>
        <p:nvSpPr>
          <p:cNvPr id="434" name="Google Shape;434;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Social impact of AI</a:t>
            </a:r>
            <a:endParaRPr/>
          </a:p>
        </p:txBody>
      </p:sp>
      <p:sp>
        <p:nvSpPr>
          <p:cNvPr id="435" name="Google Shape;435;p17"/>
          <p:cNvSpPr txBox="1">
            <a:spLocks noGrp="1"/>
          </p:cNvSpPr>
          <p:nvPr>
            <p:ph type="body" idx="1"/>
          </p:nvPr>
        </p:nvSpPr>
        <p:spPr>
          <a:xfrm>
            <a:off x="3762554" y="1690687"/>
            <a:ext cx="7822721" cy="4802187"/>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800"/>
              <a:buNone/>
            </a:pPr>
            <a:r>
              <a:rPr lang="en-US"/>
              <a:t>The previous example shows how AI applications can end up being </a:t>
            </a:r>
            <a:r>
              <a:rPr lang="en-US" b="1">
                <a:solidFill>
                  <a:srgbClr val="BF9000"/>
                </a:solidFill>
              </a:rPr>
              <a:t>biased</a:t>
            </a:r>
            <a:r>
              <a:rPr lang="en-US"/>
              <a:t>, and treat different populations differently.</a:t>
            </a:r>
            <a:endParaRPr/>
          </a:p>
          <a:p>
            <a:pPr marL="0" lvl="0" indent="0" algn="l" rtl="0">
              <a:lnSpc>
                <a:spcPct val="90000"/>
              </a:lnSpc>
              <a:spcBef>
                <a:spcPts val="1000"/>
              </a:spcBef>
              <a:spcAft>
                <a:spcPts val="0"/>
              </a:spcAft>
              <a:buClr>
                <a:schemeClr val="dk1"/>
              </a:buClr>
              <a:buSzPts val="2800"/>
              <a:buNone/>
            </a:pPr>
            <a:r>
              <a:rPr lang="en-US"/>
              <a:t>Note that this often happens involuntarily: the algorithm was not trained to be unfair to a group, it has simply learned based on the examples it was shown. </a:t>
            </a:r>
            <a:endParaRPr/>
          </a:p>
          <a:p>
            <a:pPr marL="0" lvl="0" indent="0" algn="l" rtl="0">
              <a:lnSpc>
                <a:spcPct val="90000"/>
              </a:lnSpc>
              <a:spcBef>
                <a:spcPts val="1000"/>
              </a:spcBef>
              <a:spcAft>
                <a:spcPts val="0"/>
              </a:spcAft>
              <a:buClr>
                <a:schemeClr val="dk1"/>
              </a:buClr>
              <a:buSzPts val="2800"/>
              <a:buNone/>
            </a:pPr>
            <a:r>
              <a:rPr lang="en-US"/>
              <a:t>In complex problems, it is difficult to achieve a good representation of the information we are trying to classify, and we are likely dealing with a lot of noise. Coming up with a good algorithm is challenging, and the consequences for real people can be severe.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pic>
        <p:nvPicPr>
          <p:cNvPr id="440" name="Google Shape;440;p23"/>
          <p:cNvPicPr preferRelativeResize="0"/>
          <p:nvPr/>
        </p:nvPicPr>
        <p:blipFill rotWithShape="1">
          <a:blip r:embed="rId3">
            <a:alphaModFix/>
          </a:blip>
          <a:srcRect t="10476" b="37143"/>
          <a:stretch/>
        </p:blipFill>
        <p:spPr>
          <a:xfrm>
            <a:off x="7794172" y="3074732"/>
            <a:ext cx="4397828" cy="2303625"/>
          </a:xfrm>
          <a:prstGeom prst="rect">
            <a:avLst/>
          </a:prstGeom>
          <a:noFill/>
          <a:ln>
            <a:noFill/>
          </a:ln>
        </p:spPr>
      </p:pic>
      <p:sp>
        <p:nvSpPr>
          <p:cNvPr id="441" name="Google Shape;441;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Other kinds of bias - algorithmic bias</a:t>
            </a:r>
            <a:endParaRPr/>
          </a:p>
        </p:txBody>
      </p:sp>
      <p:sp>
        <p:nvSpPr>
          <p:cNvPr id="442" name="Google Shape;442;p23"/>
          <p:cNvSpPr txBox="1">
            <a:spLocks noGrp="1"/>
          </p:cNvSpPr>
          <p:nvPr>
            <p:ph type="body" idx="1"/>
          </p:nvPr>
        </p:nvSpPr>
        <p:spPr>
          <a:xfrm>
            <a:off x="838200" y="1825625"/>
            <a:ext cx="10515600" cy="347251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sz="2400"/>
              <a:t>A biased dataset will most likely produce a biased algorithm.</a:t>
            </a:r>
            <a:endParaRPr/>
          </a:p>
          <a:p>
            <a:pPr marL="0" lvl="0" indent="0" algn="l" rtl="0">
              <a:lnSpc>
                <a:spcPct val="90000"/>
              </a:lnSpc>
              <a:spcBef>
                <a:spcPts val="1000"/>
              </a:spcBef>
              <a:spcAft>
                <a:spcPts val="0"/>
              </a:spcAft>
              <a:buClr>
                <a:schemeClr val="dk1"/>
              </a:buClr>
              <a:buSzPts val="1200"/>
              <a:buNone/>
            </a:pPr>
            <a:endParaRPr sz="1200"/>
          </a:p>
          <a:p>
            <a:pPr marL="0" lvl="0" indent="0" algn="l" rtl="0">
              <a:lnSpc>
                <a:spcPct val="90000"/>
              </a:lnSpc>
              <a:spcBef>
                <a:spcPts val="1000"/>
              </a:spcBef>
              <a:spcAft>
                <a:spcPts val="0"/>
              </a:spcAft>
              <a:buClr>
                <a:schemeClr val="dk1"/>
              </a:buClr>
              <a:buSzPts val="2400"/>
              <a:buNone/>
            </a:pPr>
            <a:r>
              <a:rPr lang="en-US" sz="2400"/>
              <a:t>We talk about </a:t>
            </a:r>
            <a:r>
              <a:rPr lang="en-US" sz="2400" b="1">
                <a:solidFill>
                  <a:srgbClr val="BF9000"/>
                </a:solidFill>
              </a:rPr>
              <a:t>algorithmic bias</a:t>
            </a:r>
            <a:r>
              <a:rPr lang="en-US" sz="2400" b="1" baseline="30000">
                <a:solidFill>
                  <a:srgbClr val="BF9000"/>
                </a:solidFill>
              </a:rPr>
              <a:t>(*)</a:t>
            </a:r>
            <a:r>
              <a:rPr lang="en-US" sz="2400" b="1">
                <a:solidFill>
                  <a:srgbClr val="BF9000"/>
                </a:solidFill>
              </a:rPr>
              <a:t> </a:t>
            </a:r>
            <a:r>
              <a:rPr lang="en-US" sz="2400"/>
              <a:t>when an algorithm systematically and unfairly favors a group over others, in a way that has nothing to do with the original intention of the algorithm.</a:t>
            </a:r>
            <a:endParaRPr/>
          </a:p>
          <a:p>
            <a:pPr marL="0" lvl="0" indent="0" algn="l" rtl="0">
              <a:lnSpc>
                <a:spcPct val="90000"/>
              </a:lnSpc>
              <a:spcBef>
                <a:spcPts val="1000"/>
              </a:spcBef>
              <a:spcAft>
                <a:spcPts val="0"/>
              </a:spcAft>
              <a:buClr>
                <a:schemeClr val="dk1"/>
              </a:buClr>
              <a:buSzPts val="2400"/>
              <a:buNone/>
            </a:pPr>
            <a:endParaRPr sz="2400"/>
          </a:p>
        </p:txBody>
      </p:sp>
      <p:sp>
        <p:nvSpPr>
          <p:cNvPr id="443" name="Google Shape;443;p23"/>
          <p:cNvSpPr/>
          <p:nvPr/>
        </p:nvSpPr>
        <p:spPr>
          <a:xfrm>
            <a:off x="995082" y="5513294"/>
            <a:ext cx="10165977" cy="979581"/>
          </a:xfrm>
          <a:prstGeom prst="rect">
            <a:avLst/>
          </a:prstGeom>
          <a:solidFill>
            <a:schemeClr val="accent4"/>
          </a:solid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baseline="30000">
                <a:solidFill>
                  <a:schemeClr val="lt1"/>
                </a:solidFill>
                <a:latin typeface="Calibri"/>
                <a:ea typeface="Calibri"/>
                <a:cs typeface="Calibri"/>
                <a:sym typeface="Calibri"/>
              </a:rPr>
              <a:t>(*)</a:t>
            </a:r>
            <a:r>
              <a:rPr lang="en-US" sz="2000" b="0" i="0" u="none" strike="noStrike" cap="none">
                <a:solidFill>
                  <a:schemeClr val="lt1"/>
                </a:solidFill>
                <a:latin typeface="Calibri"/>
                <a:ea typeface="Calibri"/>
                <a:cs typeface="Calibri"/>
                <a:sym typeface="Calibri"/>
              </a:rPr>
              <a:t>Note that, in Machine Learning, we also talk about “high bias” in an algorithm when the algorithm is too simple and inflexible to capture the trend in the data. </a:t>
            </a:r>
            <a:endParaRPr sz="2000" b="0" i="0" u="none" strike="noStrike" cap="none" baseline="30000">
              <a:solidFill>
                <a:schemeClr val="lt1"/>
              </a:solidFill>
              <a:latin typeface="Calibri"/>
              <a:ea typeface="Calibri"/>
              <a:cs typeface="Calibri"/>
              <a:sym typeface="Calibri"/>
            </a:endParaRPr>
          </a:p>
        </p:txBody>
      </p:sp>
      <p:sp>
        <p:nvSpPr>
          <p:cNvPr id="444" name="Google Shape;444;p23"/>
          <p:cNvSpPr txBox="1"/>
          <p:nvPr/>
        </p:nvSpPr>
        <p:spPr>
          <a:xfrm>
            <a:off x="838200" y="3863418"/>
            <a:ext cx="7021286"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Calibri"/>
              <a:buNone/>
            </a:pPr>
            <a:r>
              <a:rPr lang="en-US" sz="2400" b="0" i="0" u="none" strike="noStrike" cap="none">
                <a:solidFill>
                  <a:schemeClr val="dk1"/>
                </a:solidFill>
                <a:latin typeface="Calibri"/>
                <a:ea typeface="Calibri"/>
                <a:cs typeface="Calibri"/>
                <a:sym typeface="Calibri"/>
              </a:rPr>
              <a:t>In our example about university admissions, the goal was to admit the best students, but the algorithm is biased against Squares for reasons other than their academic abilities.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g2ffaff14bca_0_21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Other kinds of bias - evaluation bias</a:t>
            </a:r>
            <a:endParaRPr/>
          </a:p>
        </p:txBody>
      </p:sp>
      <p:sp>
        <p:nvSpPr>
          <p:cNvPr id="450" name="Google Shape;450;g2ffaff14bca_0_21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0"/>
              </a:spcBef>
              <a:spcAft>
                <a:spcPts val="0"/>
              </a:spcAft>
              <a:buClr>
                <a:schemeClr val="dk1"/>
              </a:buClr>
              <a:buSzPts val="2800"/>
              <a:buNone/>
            </a:pPr>
            <a:r>
              <a:rPr lang="en-US"/>
              <a:t>After training, a classification algorithm must be tested on a different set of data, to measure its performance on samples it has not seen before.</a:t>
            </a:r>
            <a:endParaRPr/>
          </a:p>
          <a:p>
            <a:pPr marL="0" lvl="0" indent="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r>
              <a:rPr lang="en-US"/>
              <a:t>If the </a:t>
            </a:r>
            <a:r>
              <a:rPr lang="en-US" b="1">
                <a:solidFill>
                  <a:srgbClr val="BF9000"/>
                </a:solidFill>
              </a:rPr>
              <a:t>testing set</a:t>
            </a:r>
            <a:r>
              <a:rPr lang="en-US"/>
              <a:t> is biased in a similar way as the training set, we will remain unaware of possible issue with fairness. We may also report incorrect, overly-confident measure of performance, and deploy an algorithm that will end up failing when used in the real world.</a:t>
            </a:r>
            <a:endParaRPr/>
          </a:p>
          <a:p>
            <a:pPr marL="0" lvl="0" indent="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r>
              <a:rPr lang="en-US"/>
              <a:t>To avoid evaluation bias, it is important that the algorithm is tested on a dataset that well represents the population it will be used by (or 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Why does this matter?</a:t>
            </a:r>
            <a:endParaRPr/>
          </a:p>
        </p:txBody>
      </p:sp>
      <p:sp>
        <p:nvSpPr>
          <p:cNvPr id="456" name="Google Shape;456;p24"/>
          <p:cNvSpPr txBox="1">
            <a:spLocks noGrp="1"/>
          </p:cNvSpPr>
          <p:nvPr>
            <p:ph type="body" idx="1"/>
          </p:nvPr>
        </p:nvSpPr>
        <p:spPr>
          <a:xfrm>
            <a:off x="838200" y="1825625"/>
            <a:ext cx="10515600" cy="4667250"/>
          </a:xfrm>
          <a:prstGeom prst="rect">
            <a:avLst/>
          </a:prstGeom>
          <a:noFill/>
          <a:ln>
            <a:noFill/>
          </a:ln>
        </p:spPr>
        <p:txBody>
          <a:bodyPr spcFirstLastPara="1" wrap="square" lIns="91425" tIns="45700" rIns="91425" bIns="45700" anchor="t" anchorCtr="0">
            <a:normAutofit fontScale="77500" lnSpcReduction="20000"/>
          </a:bodyPr>
          <a:lstStyle/>
          <a:p>
            <a:pPr marL="114300" lvl="0" indent="0" algn="l" rtl="0">
              <a:lnSpc>
                <a:spcPct val="90000"/>
              </a:lnSpc>
              <a:spcBef>
                <a:spcPts val="0"/>
              </a:spcBef>
              <a:spcAft>
                <a:spcPts val="0"/>
              </a:spcAft>
              <a:buClr>
                <a:schemeClr val="dk1"/>
              </a:buClr>
              <a:buSzPct val="100000"/>
              <a:buNone/>
            </a:pPr>
            <a:r>
              <a:rPr lang="en-US"/>
              <a:t>L</a:t>
            </a:r>
            <a:r>
              <a:rPr lang="en-US">
                <a:solidFill>
                  <a:schemeClr val="dk1"/>
                </a:solidFill>
              </a:rPr>
              <a:t>earning algorithms are becoming increasingly popular and their application widespread, because they are:</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Cheap</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Scalable </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Automated </a:t>
            </a:r>
            <a:endParaRPr/>
          </a:p>
          <a:p>
            <a:pPr marL="228600" lvl="0" indent="-90804" algn="l" rtl="0">
              <a:lnSpc>
                <a:spcPct val="90000"/>
              </a:lnSpc>
              <a:spcBef>
                <a:spcPts val="1000"/>
              </a:spcBef>
              <a:spcAft>
                <a:spcPts val="0"/>
              </a:spcAft>
              <a:buClr>
                <a:schemeClr val="dk1"/>
              </a:buClr>
              <a:buSzPct val="100000"/>
              <a:buNone/>
            </a:pPr>
            <a:endParaRPr>
              <a:solidFill>
                <a:schemeClr val="dk1"/>
              </a:solidFill>
            </a:endParaRPr>
          </a:p>
          <a:p>
            <a:pPr marL="0" lvl="0" indent="0" algn="l" rtl="0">
              <a:lnSpc>
                <a:spcPct val="90000"/>
              </a:lnSpc>
              <a:spcBef>
                <a:spcPts val="1000"/>
              </a:spcBef>
              <a:spcAft>
                <a:spcPts val="0"/>
              </a:spcAft>
              <a:buClr>
                <a:schemeClr val="dk1"/>
              </a:buClr>
              <a:buSzPct val="100000"/>
              <a:buNone/>
            </a:pPr>
            <a:r>
              <a:rPr lang="en-US">
                <a:solidFill>
                  <a:schemeClr val="dk1"/>
                </a:solidFill>
              </a:rPr>
              <a:t>Unfortunately, they are also:</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Seemingly objective - for years, the idea of bias in algorithms was rejected, because it was thought that, because machines d</a:t>
            </a:r>
            <a:r>
              <a:rPr lang="en-US"/>
              <a:t>o </a:t>
            </a:r>
            <a:r>
              <a:rPr lang="en-US">
                <a:solidFill>
                  <a:schemeClr val="dk1"/>
                </a:solidFill>
              </a:rPr>
              <a:t>not have emotions</a:t>
            </a:r>
            <a:r>
              <a:rPr lang="en-US"/>
              <a:t>, they </a:t>
            </a:r>
            <a:r>
              <a:rPr lang="en-US">
                <a:solidFill>
                  <a:schemeClr val="dk1"/>
                </a:solidFill>
              </a:rPr>
              <a:t>could not be sexist, racist, etc…</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Often lacking appeals processes, because the responsibility of a wrong prediction is difficult to assign (is it the programmer’s fault? Or the client’s?)</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Not just predicting but also causing the future – decision algorithms can significantly influence the world on which future algorithms will be based, creating a vicious cycle.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AI - Introduction</a:t>
            </a:r>
            <a:endParaRPr/>
          </a:p>
        </p:txBody>
      </p:sp>
      <p:sp>
        <p:nvSpPr>
          <p:cNvPr id="100" name="Google Shape;100;p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Measuring fairness</a:t>
            </a:r>
            <a:endParaRPr/>
          </a:p>
        </p:txBody>
      </p:sp>
      <p:sp>
        <p:nvSpPr>
          <p:cNvPr id="462" name="Google Shape;462;p25"/>
          <p:cNvSpPr txBox="1">
            <a:spLocks noGrp="1"/>
          </p:cNvSpPr>
          <p:nvPr>
            <p:ph type="body" idx="1"/>
          </p:nvPr>
        </p:nvSpPr>
        <p:spPr>
          <a:xfrm>
            <a:off x="831153" y="1634219"/>
            <a:ext cx="10515600" cy="5032375"/>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lnSpc>
                <a:spcPct val="90000"/>
              </a:lnSpc>
              <a:spcBef>
                <a:spcPts val="0"/>
              </a:spcBef>
              <a:spcAft>
                <a:spcPts val="0"/>
              </a:spcAft>
              <a:buClr>
                <a:schemeClr val="dk1"/>
              </a:buClr>
              <a:buSzPct val="100000"/>
              <a:buNone/>
            </a:pPr>
            <a:r>
              <a:rPr lang="en-US" dirty="0"/>
              <a:t>As seen before, high accuracy does not guarantee fairness</a:t>
            </a: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r>
              <a:rPr lang="en-US" dirty="0"/>
              <a:t>Other metrics can be used to measure fairness of an algorithm, for example:</a:t>
            </a:r>
            <a:endParaRPr dirty="0"/>
          </a:p>
          <a:p>
            <a:pPr marL="228600" lvl="0" indent="-228600" algn="l" rtl="0">
              <a:lnSpc>
                <a:spcPct val="90000"/>
              </a:lnSpc>
              <a:spcBef>
                <a:spcPts val="1000"/>
              </a:spcBef>
              <a:spcAft>
                <a:spcPts val="0"/>
              </a:spcAft>
              <a:buClr>
                <a:schemeClr val="dk1"/>
              </a:buClr>
              <a:buSzPct val="100000"/>
              <a:buChar char="•"/>
            </a:pPr>
            <a:r>
              <a:rPr lang="en-US" b="1" i="0" dirty="0">
                <a:solidFill>
                  <a:schemeClr val="dk1"/>
                </a:solidFill>
              </a:rPr>
              <a:t>statistical parity: </a:t>
            </a:r>
            <a:r>
              <a:rPr lang="en-US" i="0" dirty="0">
                <a:solidFill>
                  <a:schemeClr val="dk1"/>
                </a:solidFill>
              </a:rPr>
              <a:t>whether the rates of positive predictions are on par across groups</a:t>
            </a:r>
            <a:endParaRPr dirty="0"/>
          </a:p>
          <a:p>
            <a:pPr marL="228600" lvl="0" indent="-228600" algn="l" rtl="0">
              <a:lnSpc>
                <a:spcPct val="90000"/>
              </a:lnSpc>
              <a:spcBef>
                <a:spcPts val="1000"/>
              </a:spcBef>
              <a:spcAft>
                <a:spcPts val="0"/>
              </a:spcAft>
              <a:buClr>
                <a:schemeClr val="dk1"/>
              </a:buClr>
              <a:buSzPct val="100000"/>
              <a:buChar char="•"/>
            </a:pPr>
            <a:r>
              <a:rPr lang="en-US" b="1" dirty="0">
                <a:solidFill>
                  <a:schemeClr val="dk1"/>
                </a:solidFill>
              </a:rPr>
              <a:t>equal opportunity: </a:t>
            </a:r>
            <a:r>
              <a:rPr lang="en-US" i="0" dirty="0">
                <a:solidFill>
                  <a:schemeClr val="dk1"/>
                </a:solidFill>
              </a:rPr>
              <a:t>whether the ratios of false </a:t>
            </a:r>
            <a:r>
              <a:rPr lang="en-US" dirty="0"/>
              <a:t>nega</a:t>
            </a:r>
            <a:r>
              <a:rPr lang="en-US" i="0" dirty="0">
                <a:solidFill>
                  <a:schemeClr val="dk1"/>
                </a:solidFill>
              </a:rPr>
              <a:t>tives to true positives are on par across groups</a:t>
            </a:r>
            <a:endParaRPr lang="en-US" b="1" dirty="0">
              <a:solidFill>
                <a:schemeClr val="dk1"/>
              </a:solidFill>
            </a:endParaRPr>
          </a:p>
          <a:p>
            <a:pPr marL="228600" lvl="0" indent="-228600" algn="l" rtl="0">
              <a:lnSpc>
                <a:spcPct val="90000"/>
              </a:lnSpc>
              <a:spcBef>
                <a:spcPts val="1000"/>
              </a:spcBef>
              <a:spcAft>
                <a:spcPts val="0"/>
              </a:spcAft>
              <a:buClr>
                <a:schemeClr val="dk1"/>
              </a:buClr>
              <a:buSzPct val="100000"/>
              <a:buChar char="•"/>
            </a:pPr>
            <a:r>
              <a:rPr lang="en-US" b="1">
                <a:solidFill>
                  <a:schemeClr val="dk1"/>
                </a:solidFill>
              </a:rPr>
              <a:t>predictive equality: </a:t>
            </a:r>
            <a:r>
              <a:rPr lang="en-US" i="0">
                <a:solidFill>
                  <a:schemeClr val="dk1"/>
                </a:solidFill>
              </a:rPr>
              <a:t>whether the ratios of false positives to true negatives are on par across groups</a:t>
            </a:r>
            <a:endParaRPr lang="en-US" dirty="0"/>
          </a:p>
        </p:txBody>
      </p:sp>
      <p:grpSp>
        <p:nvGrpSpPr>
          <p:cNvPr id="463" name="Google Shape;463;p25"/>
          <p:cNvGrpSpPr/>
          <p:nvPr/>
        </p:nvGrpSpPr>
        <p:grpSpPr>
          <a:xfrm>
            <a:off x="838200" y="2182692"/>
            <a:ext cx="10101942" cy="1989014"/>
            <a:chOff x="838200" y="2264337"/>
            <a:chExt cx="10101942" cy="1989014"/>
          </a:xfrm>
        </p:grpSpPr>
        <p:grpSp>
          <p:nvGrpSpPr>
            <p:cNvPr id="464" name="Google Shape;464;p25"/>
            <p:cNvGrpSpPr/>
            <p:nvPr/>
          </p:nvGrpSpPr>
          <p:grpSpPr>
            <a:xfrm>
              <a:off x="838200" y="2842038"/>
              <a:ext cx="10101942" cy="1173924"/>
              <a:chOff x="1406770" y="3568362"/>
              <a:chExt cx="7576457" cy="880443"/>
            </a:xfrm>
          </p:grpSpPr>
          <p:cxnSp>
            <p:nvCxnSpPr>
              <p:cNvPr id="465" name="Google Shape;465;p25"/>
              <p:cNvCxnSpPr/>
              <p:nvPr/>
            </p:nvCxnSpPr>
            <p:spPr>
              <a:xfrm>
                <a:off x="1406770" y="3697793"/>
                <a:ext cx="7576456" cy="0"/>
              </a:xfrm>
              <a:prstGeom prst="straightConnector1">
                <a:avLst/>
              </a:prstGeom>
              <a:noFill/>
              <a:ln w="12700" cap="flat" cmpd="sng">
                <a:solidFill>
                  <a:schemeClr val="dk1"/>
                </a:solidFill>
                <a:prstDash val="solid"/>
                <a:miter lim="800000"/>
                <a:headEnd type="none" w="sm" len="sm"/>
                <a:tailEnd type="triangle" w="med" len="med"/>
              </a:ln>
            </p:spPr>
          </p:cxnSp>
          <p:sp>
            <p:nvSpPr>
              <p:cNvPr id="466" name="Google Shape;466;p25"/>
              <p:cNvSpPr txBox="1"/>
              <p:nvPr/>
            </p:nvSpPr>
            <p:spPr>
              <a:xfrm>
                <a:off x="7516168" y="3825557"/>
                <a:ext cx="1467059" cy="62324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Admission test scores</a:t>
                </a:r>
                <a:endParaRPr sz="1400" b="0" i="0" u="none" strike="noStrike" cap="none">
                  <a:solidFill>
                    <a:srgbClr val="000000"/>
                  </a:solidFill>
                  <a:latin typeface="Arial"/>
                  <a:ea typeface="Arial"/>
                  <a:cs typeface="Arial"/>
                  <a:sym typeface="Arial"/>
                </a:endParaRPr>
              </a:p>
            </p:txBody>
          </p:sp>
          <p:sp>
            <p:nvSpPr>
              <p:cNvPr id="467" name="Google Shape;467;p25"/>
              <p:cNvSpPr/>
              <p:nvPr/>
            </p:nvSpPr>
            <p:spPr>
              <a:xfrm>
                <a:off x="2049863"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68" name="Google Shape;468;p25"/>
              <p:cNvSpPr/>
              <p:nvPr/>
            </p:nvSpPr>
            <p:spPr>
              <a:xfrm>
                <a:off x="344998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69" name="Google Shape;469;p25"/>
              <p:cNvSpPr/>
              <p:nvPr/>
            </p:nvSpPr>
            <p:spPr>
              <a:xfrm>
                <a:off x="2819704"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0" name="Google Shape;470;p25"/>
              <p:cNvSpPr/>
              <p:nvPr/>
            </p:nvSpPr>
            <p:spPr>
              <a:xfrm>
                <a:off x="3232923"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1" name="Google Shape;471;p25"/>
              <p:cNvSpPr/>
              <p:nvPr/>
            </p:nvSpPr>
            <p:spPr>
              <a:xfrm>
                <a:off x="2597397"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2" name="Google Shape;472;p25"/>
              <p:cNvSpPr/>
              <p:nvPr/>
            </p:nvSpPr>
            <p:spPr>
              <a:xfrm>
                <a:off x="302360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3" name="Google Shape;473;p25"/>
              <p:cNvSpPr/>
              <p:nvPr/>
            </p:nvSpPr>
            <p:spPr>
              <a:xfrm>
                <a:off x="3748329"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4" name="Google Shape;474;p25"/>
              <p:cNvSpPr/>
              <p:nvPr/>
            </p:nvSpPr>
            <p:spPr>
              <a:xfrm>
                <a:off x="4053105"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5" name="Google Shape;475;p25"/>
              <p:cNvSpPr/>
              <p:nvPr/>
            </p:nvSpPr>
            <p:spPr>
              <a:xfrm>
                <a:off x="4356500" y="359563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6" name="Google Shape;476;p25"/>
              <p:cNvSpPr/>
              <p:nvPr/>
            </p:nvSpPr>
            <p:spPr>
              <a:xfrm>
                <a:off x="4654280"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7" name="Google Shape;477;p25"/>
              <p:cNvSpPr/>
              <p:nvPr/>
            </p:nvSpPr>
            <p:spPr>
              <a:xfrm>
                <a:off x="6021166"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8" name="Google Shape;478;p25"/>
              <p:cNvSpPr/>
              <p:nvPr/>
            </p:nvSpPr>
            <p:spPr>
              <a:xfrm>
                <a:off x="5740524"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9" name="Google Shape;479;p25"/>
              <p:cNvSpPr/>
              <p:nvPr/>
            </p:nvSpPr>
            <p:spPr>
              <a:xfrm>
                <a:off x="5467864"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0" name="Google Shape;480;p25"/>
              <p:cNvSpPr/>
              <p:nvPr/>
            </p:nvSpPr>
            <p:spPr>
              <a:xfrm>
                <a:off x="7669642" y="3575048"/>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1" name="Google Shape;481;p25"/>
              <p:cNvSpPr/>
              <p:nvPr/>
            </p:nvSpPr>
            <p:spPr>
              <a:xfrm>
                <a:off x="7389000" y="357337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2" name="Google Shape;482;p25"/>
              <p:cNvSpPr/>
              <p:nvPr/>
            </p:nvSpPr>
            <p:spPr>
              <a:xfrm>
                <a:off x="7116340" y="3583425"/>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3" name="Google Shape;483;p25"/>
              <p:cNvSpPr/>
              <p:nvPr/>
            </p:nvSpPr>
            <p:spPr>
              <a:xfrm>
                <a:off x="6848857"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4" name="Google Shape;484;p25"/>
              <p:cNvSpPr/>
              <p:nvPr/>
            </p:nvSpPr>
            <p:spPr>
              <a:xfrm>
                <a:off x="6568215"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5" name="Google Shape;485;p25"/>
              <p:cNvSpPr/>
              <p:nvPr/>
            </p:nvSpPr>
            <p:spPr>
              <a:xfrm>
                <a:off x="6295555"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6" name="Google Shape;486;p25"/>
              <p:cNvSpPr/>
              <p:nvPr/>
            </p:nvSpPr>
            <p:spPr>
              <a:xfrm>
                <a:off x="8505652"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7" name="Google Shape;487;p25"/>
              <p:cNvSpPr/>
              <p:nvPr/>
            </p:nvSpPr>
            <p:spPr>
              <a:xfrm>
                <a:off x="8225010" y="357051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8" name="Google Shape;488;p25"/>
              <p:cNvSpPr/>
              <p:nvPr/>
            </p:nvSpPr>
            <p:spPr>
              <a:xfrm>
                <a:off x="7952350" y="3580563"/>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9" name="Google Shape;489;p25"/>
              <p:cNvSpPr/>
              <p:nvPr/>
            </p:nvSpPr>
            <p:spPr>
              <a:xfrm>
                <a:off x="5209671"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90" name="Google Shape;490;p25"/>
              <p:cNvSpPr/>
              <p:nvPr/>
            </p:nvSpPr>
            <p:spPr>
              <a:xfrm>
                <a:off x="4992605"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grpSp>
        <p:sp>
          <p:nvSpPr>
            <p:cNvPr id="491" name="Google Shape;491;p25"/>
            <p:cNvSpPr txBox="1"/>
            <p:nvPr/>
          </p:nvSpPr>
          <p:spPr>
            <a:xfrm>
              <a:off x="2654260" y="2514411"/>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2" name="Google Shape;492;p25"/>
            <p:cNvSpPr txBox="1"/>
            <p:nvPr/>
          </p:nvSpPr>
          <p:spPr>
            <a:xfrm>
              <a:off x="3500134" y="251441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3" name="Google Shape;493;p25"/>
            <p:cNvSpPr txBox="1"/>
            <p:nvPr/>
          </p:nvSpPr>
          <p:spPr>
            <a:xfrm>
              <a:off x="3209218" y="2521298"/>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4" name="Google Shape;494;p25"/>
            <p:cNvSpPr txBox="1"/>
            <p:nvPr/>
          </p:nvSpPr>
          <p:spPr>
            <a:xfrm>
              <a:off x="5835430" y="2514406"/>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5" name="Google Shape;495;p25"/>
            <p:cNvSpPr txBox="1"/>
            <p:nvPr/>
          </p:nvSpPr>
          <p:spPr>
            <a:xfrm>
              <a:off x="5556616" y="251440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6" name="Google Shape;496;p25"/>
            <p:cNvSpPr txBox="1"/>
            <p:nvPr/>
          </p:nvSpPr>
          <p:spPr>
            <a:xfrm>
              <a:off x="4741970" y="2514408"/>
              <a:ext cx="38514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7" name="Google Shape;497;p25"/>
            <p:cNvSpPr txBox="1"/>
            <p:nvPr/>
          </p:nvSpPr>
          <p:spPr>
            <a:xfrm>
              <a:off x="9142893" y="246511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8" name="Google Shape;498;p25"/>
            <p:cNvSpPr txBox="1"/>
            <p:nvPr/>
          </p:nvSpPr>
          <p:spPr>
            <a:xfrm>
              <a:off x="8071336" y="249286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9" name="Google Shape;499;p25"/>
            <p:cNvSpPr txBox="1"/>
            <p:nvPr/>
          </p:nvSpPr>
          <p:spPr>
            <a:xfrm>
              <a:off x="7682504" y="249286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0" name="Google Shape;500;p25"/>
            <p:cNvSpPr txBox="1"/>
            <p:nvPr/>
          </p:nvSpPr>
          <p:spPr>
            <a:xfrm>
              <a:off x="7324482" y="249286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1" name="Google Shape;501;p25"/>
            <p:cNvSpPr txBox="1"/>
            <p:nvPr/>
          </p:nvSpPr>
          <p:spPr>
            <a:xfrm>
              <a:off x="10273090" y="2459756"/>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2" name="Google Shape;502;p25"/>
            <p:cNvSpPr txBox="1"/>
            <p:nvPr/>
          </p:nvSpPr>
          <p:spPr>
            <a:xfrm>
              <a:off x="9884258" y="2459759"/>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3" name="Google Shape;503;p25"/>
            <p:cNvSpPr txBox="1"/>
            <p:nvPr/>
          </p:nvSpPr>
          <p:spPr>
            <a:xfrm>
              <a:off x="9526237" y="2459759"/>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4" name="Google Shape;504;p25"/>
            <p:cNvSpPr txBox="1"/>
            <p:nvPr/>
          </p:nvSpPr>
          <p:spPr>
            <a:xfrm>
              <a:off x="8409120" y="249312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5" name="Google Shape;505;p25"/>
            <p:cNvSpPr txBox="1"/>
            <p:nvPr/>
          </p:nvSpPr>
          <p:spPr>
            <a:xfrm>
              <a:off x="8809469" y="246828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6" name="Google Shape;506;p25"/>
            <p:cNvSpPr txBox="1"/>
            <p:nvPr/>
          </p:nvSpPr>
          <p:spPr>
            <a:xfrm>
              <a:off x="7004125" y="2488547"/>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7" name="Google Shape;507;p25"/>
            <p:cNvSpPr txBox="1"/>
            <p:nvPr/>
          </p:nvSpPr>
          <p:spPr>
            <a:xfrm>
              <a:off x="6616929" y="2490628"/>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8" name="Google Shape;508;p25"/>
            <p:cNvSpPr txBox="1"/>
            <p:nvPr/>
          </p:nvSpPr>
          <p:spPr>
            <a:xfrm>
              <a:off x="6243922" y="2494039"/>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9" name="Google Shape;509;p25"/>
            <p:cNvSpPr txBox="1"/>
            <p:nvPr/>
          </p:nvSpPr>
          <p:spPr>
            <a:xfrm>
              <a:off x="1656788" y="249353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0" name="Google Shape;510;p25"/>
            <p:cNvSpPr txBox="1"/>
            <p:nvPr/>
          </p:nvSpPr>
          <p:spPr>
            <a:xfrm>
              <a:off x="2395049" y="2488547"/>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1" name="Google Shape;511;p25"/>
            <p:cNvSpPr txBox="1"/>
            <p:nvPr/>
          </p:nvSpPr>
          <p:spPr>
            <a:xfrm>
              <a:off x="2973649"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2" name="Google Shape;512;p25"/>
            <p:cNvSpPr txBox="1"/>
            <p:nvPr/>
          </p:nvSpPr>
          <p:spPr>
            <a:xfrm>
              <a:off x="3950012"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3" name="Google Shape;513;p25"/>
            <p:cNvSpPr txBox="1"/>
            <p:nvPr/>
          </p:nvSpPr>
          <p:spPr>
            <a:xfrm>
              <a:off x="4364826"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4" name="Google Shape;514;p25"/>
            <p:cNvSpPr txBox="1"/>
            <p:nvPr/>
          </p:nvSpPr>
          <p:spPr>
            <a:xfrm>
              <a:off x="5169857" y="2490628"/>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cxnSp>
          <p:nvCxnSpPr>
            <p:cNvPr id="515" name="Google Shape;515;p25"/>
            <p:cNvCxnSpPr/>
            <p:nvPr/>
          </p:nvCxnSpPr>
          <p:spPr>
            <a:xfrm>
              <a:off x="7329785" y="2264337"/>
              <a:ext cx="0" cy="1527349"/>
            </a:xfrm>
            <a:prstGeom prst="straightConnector1">
              <a:avLst/>
            </a:prstGeom>
            <a:noFill/>
            <a:ln w="9525" cap="flat" cmpd="sng">
              <a:solidFill>
                <a:schemeClr val="accent6"/>
              </a:solidFill>
              <a:prstDash val="dash"/>
              <a:round/>
              <a:headEnd type="none" w="sm" len="sm"/>
              <a:tailEnd type="none" w="sm" len="sm"/>
            </a:ln>
          </p:spPr>
        </p:cxnSp>
        <p:sp>
          <p:nvSpPr>
            <p:cNvPr id="516" name="Google Shape;516;p25"/>
            <p:cNvSpPr txBox="1"/>
            <p:nvPr/>
          </p:nvSpPr>
          <p:spPr>
            <a:xfrm>
              <a:off x="6168090" y="3791686"/>
              <a:ext cx="228286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Highest accuracy</a:t>
              </a: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g2ffaff14bca_0_37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AI and the environment</a:t>
            </a:r>
            <a:endParaRPr/>
          </a:p>
        </p:txBody>
      </p:sp>
      <p:sp>
        <p:nvSpPr>
          <p:cNvPr id="161" name="Google Shape;161;g2ffaff14bca_0_37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fontScale="85000" lnSpcReduction="20000"/>
          </a:bodyPr>
          <a:lstStyle/>
          <a:p>
            <a:pPr marL="0" lvl="0" indent="0" algn="l" rtl="0">
              <a:spcBef>
                <a:spcPts val="1000"/>
              </a:spcBef>
              <a:spcAft>
                <a:spcPts val="0"/>
              </a:spcAft>
              <a:buNone/>
            </a:pPr>
            <a:r>
              <a:rPr lang="en-US"/>
              <a:t>We have talked about how AI applications are becoming ubiquitous in society. Few people, however, including few of the developers of these systems, spend time thinking about their environmental impact. Even fewer try to evaluate this impact.</a:t>
            </a:r>
            <a:endParaRPr/>
          </a:p>
          <a:p>
            <a:pPr marL="0" lvl="0" indent="0" algn="l" rtl="0">
              <a:spcBef>
                <a:spcPts val="1000"/>
              </a:spcBef>
              <a:spcAft>
                <a:spcPts val="0"/>
              </a:spcAft>
              <a:buNone/>
            </a:pPr>
            <a:r>
              <a:rPr lang="en-US"/>
              <a:t>The environmental cost of training and maintaining AI algorithms is not immediately evident, but it includes:</a:t>
            </a:r>
            <a:endParaRPr/>
          </a:p>
          <a:p>
            <a:pPr marL="457200" lvl="0" indent="-325755" algn="l" rtl="0">
              <a:spcBef>
                <a:spcPts val="1000"/>
              </a:spcBef>
              <a:spcAft>
                <a:spcPts val="0"/>
              </a:spcAft>
              <a:buSzPct val="64285"/>
              <a:buChar char="•"/>
            </a:pPr>
            <a:r>
              <a:rPr lang="en-US"/>
              <a:t>The massive amount of electricity required. </a:t>
            </a:r>
            <a:endParaRPr/>
          </a:p>
          <a:p>
            <a:pPr marL="457200" lvl="0" indent="-325755" algn="l" rtl="0">
              <a:spcBef>
                <a:spcPts val="0"/>
              </a:spcBef>
              <a:spcAft>
                <a:spcPts val="0"/>
              </a:spcAft>
              <a:buSzPct val="64285"/>
              <a:buChar char="•"/>
            </a:pPr>
            <a:r>
              <a:rPr lang="en-US"/>
              <a:t>Depending on how that electricity is produced, there is also a variable cost in terms of CO2 released in the atmosphere. </a:t>
            </a:r>
            <a:endParaRPr/>
          </a:p>
          <a:p>
            <a:pPr marL="457200" lvl="0" indent="-325755" algn="l" rtl="0">
              <a:spcBef>
                <a:spcPts val="0"/>
              </a:spcBef>
              <a:spcAft>
                <a:spcPts val="0"/>
              </a:spcAft>
              <a:buSzPct val="64285"/>
              <a:buChar char="•"/>
            </a:pPr>
            <a:r>
              <a:rPr lang="en-US"/>
              <a:t>The cost of building and maintaining the hardware on which AI algorithms run.</a:t>
            </a:r>
            <a:endParaRPr/>
          </a:p>
          <a:p>
            <a:pPr marL="0" lvl="0" indent="0" algn="l" rtl="0">
              <a:spcBef>
                <a:spcPts val="1000"/>
              </a:spcBef>
              <a:spcAft>
                <a:spcPts val="0"/>
              </a:spcAft>
              <a:buNone/>
            </a:pPr>
            <a:r>
              <a:rPr lang="en-US"/>
              <a:t>Recent estimates of AI’s carbon footprint range from 2.1% to 3.9% of the total greenhouse gas emissions. Still a small fraction of what is produced by more polluting industries such as manufacturing (24%) and transportation (27%), but not insignificant.</a:t>
            </a:r>
            <a:endParaRPr/>
          </a:p>
        </p:txBody>
      </p:sp>
      <p:sp>
        <p:nvSpPr>
          <p:cNvPr id="162" name="Google Shape;162;g2ffaff14bca_0_372"/>
          <p:cNvSpPr txBox="1"/>
          <p:nvPr/>
        </p:nvSpPr>
        <p:spPr>
          <a:xfrm>
            <a:off x="7176975" y="6311625"/>
            <a:ext cx="4875900" cy="4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550">
                <a:solidFill>
                  <a:schemeClr val="dk1"/>
                </a:solidFill>
                <a:highlight>
                  <a:srgbClr val="FFFFFF"/>
                </a:highlight>
              </a:rPr>
              <a:t>Source: </a:t>
            </a:r>
            <a:r>
              <a:rPr lang="en-US" sz="1550">
                <a:solidFill>
                  <a:schemeClr val="hlink"/>
                </a:solidFill>
                <a:highlight>
                  <a:srgbClr val="FFFFFF"/>
                </a:highlight>
                <a:uFill>
                  <a:noFill/>
                </a:uFill>
                <a:hlinkClick r:id="rId3"/>
              </a:rPr>
              <a:t>The Carbon Footprint of Artificial Intelligence</a:t>
            </a:r>
            <a:endParaRPr sz="3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37597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2ffaff14bca_0_38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Accuracy-Efficiency Paradox</a:t>
            </a:r>
            <a:endParaRPr/>
          </a:p>
        </p:txBody>
      </p:sp>
      <p:sp>
        <p:nvSpPr>
          <p:cNvPr id="169" name="Google Shape;169;g2ffaff14bca_0_38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a:t>
            </a:r>
            <a:r>
              <a:rPr lang="en-US" i="1"/>
              <a:t>There is a recognised trade-off between model accuracy and energy efficiency. In fact, the relationship has been shown to be logarithmic. That is, </a:t>
            </a:r>
            <a:r>
              <a:rPr lang="en-US" b="1" i="1"/>
              <a:t>in order to achieve a linear improvement in accuracy, an exponentially larger model is required.</a:t>
            </a:r>
            <a:r>
              <a:rPr lang="en-US" i="1"/>
              <a:t> A recent study [...] confirmed the existence of the accuracy-energy trade off [...] and indicated a 30-50% saving in energy for training related to a 1% reduction in accuracy.”</a:t>
            </a:r>
            <a:endParaRPr i="1"/>
          </a:p>
          <a:p>
            <a:pPr marL="0" lvl="0" indent="0" algn="l" rtl="0">
              <a:spcBef>
                <a:spcPts val="1000"/>
              </a:spcBef>
              <a:spcAft>
                <a:spcPts val="0"/>
              </a:spcAft>
              <a:buNone/>
            </a:pPr>
            <a:endParaRPr i="1"/>
          </a:p>
          <a:p>
            <a:pPr marL="0" lvl="0" indent="0" algn="r" rtl="0">
              <a:spcBef>
                <a:spcPts val="1000"/>
              </a:spcBef>
              <a:spcAft>
                <a:spcPts val="0"/>
              </a:spcAft>
              <a:buNone/>
            </a:pPr>
            <a:r>
              <a:rPr lang="en-US" sz="2500"/>
              <a:t>Mill </a:t>
            </a:r>
            <a:r>
              <a:rPr lang="en-US" sz="2500" i="1"/>
              <a:t>et al.</a:t>
            </a:r>
            <a:r>
              <a:rPr lang="en-US" sz="2500"/>
              <a:t>, Managing Sustainability Tensions in Artificial Intelligence: Insights from Paradox Theory</a:t>
            </a:r>
            <a:endParaRPr sz="2500"/>
          </a:p>
        </p:txBody>
      </p:sp>
    </p:spTree>
    <p:extLst>
      <p:ext uri="{BB962C8B-B14F-4D97-AF65-F5344CB8AC3E}">
        <p14:creationId xmlns:p14="http://schemas.microsoft.com/office/powerpoint/2010/main" val="2324685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3"/>
          <p:cNvSpPr txBox="1">
            <a:spLocks noGrp="1"/>
          </p:cNvSpPr>
          <p:nvPr>
            <p:ph type="title"/>
          </p:nvPr>
        </p:nvSpPr>
        <p:spPr>
          <a:xfrm>
            <a:off x="838200" y="12779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Artificial Intelligence around us</a:t>
            </a:r>
            <a:endParaRPr/>
          </a:p>
        </p:txBody>
      </p:sp>
      <p:sp>
        <p:nvSpPr>
          <p:cNvPr id="106" name="Google Shape;106;p3"/>
          <p:cNvSpPr txBox="1">
            <a:spLocks noGrp="1"/>
          </p:cNvSpPr>
          <p:nvPr>
            <p:ph type="body" idx="1"/>
          </p:nvPr>
        </p:nvSpPr>
        <p:spPr>
          <a:xfrm>
            <a:off x="838200" y="1475581"/>
            <a:ext cx="6604000" cy="4351338"/>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lnSpc>
                <a:spcPct val="90000"/>
              </a:lnSpc>
              <a:spcBef>
                <a:spcPts val="0"/>
              </a:spcBef>
              <a:spcAft>
                <a:spcPts val="0"/>
              </a:spcAft>
              <a:buClr>
                <a:schemeClr val="dk1"/>
              </a:buClr>
              <a:buSzPct val="100000"/>
              <a:buNone/>
            </a:pPr>
            <a:r>
              <a:rPr lang="en-US"/>
              <a:t>Artificial Intelligence refers to technological applications designed to simulate intelligence, such as the ability to learn, take decisions, and interact with surrounding environments</a:t>
            </a:r>
            <a:endParaRPr/>
          </a:p>
          <a:p>
            <a:pPr marL="0" lvl="0" indent="0" algn="l" rtl="0">
              <a:lnSpc>
                <a:spcPct val="90000"/>
              </a:lnSpc>
              <a:spcBef>
                <a:spcPts val="1000"/>
              </a:spcBef>
              <a:spcAft>
                <a:spcPts val="0"/>
              </a:spcAft>
              <a:buClr>
                <a:schemeClr val="dk1"/>
              </a:buClr>
              <a:buSzPct val="100000"/>
              <a:buNone/>
            </a:pPr>
            <a:endParaRPr/>
          </a:p>
          <a:p>
            <a:pPr marL="0" lvl="0" indent="0" algn="l" rtl="0">
              <a:lnSpc>
                <a:spcPct val="90000"/>
              </a:lnSpc>
              <a:spcBef>
                <a:spcPts val="1000"/>
              </a:spcBef>
              <a:spcAft>
                <a:spcPts val="0"/>
              </a:spcAft>
              <a:buClr>
                <a:schemeClr val="dk1"/>
              </a:buClr>
              <a:buSzPct val="100000"/>
              <a:buNone/>
            </a:pPr>
            <a:r>
              <a:rPr lang="en-US"/>
              <a:t>AI applications around us include:</a:t>
            </a:r>
            <a:endParaRPr/>
          </a:p>
          <a:p>
            <a:pPr marL="228600" lvl="0" indent="-228600" algn="l" rtl="0">
              <a:lnSpc>
                <a:spcPct val="90000"/>
              </a:lnSpc>
              <a:spcBef>
                <a:spcPts val="1000"/>
              </a:spcBef>
              <a:spcAft>
                <a:spcPts val="0"/>
              </a:spcAft>
              <a:buClr>
                <a:schemeClr val="dk1"/>
              </a:buClr>
              <a:buSzPct val="100000"/>
              <a:buChar char="•"/>
            </a:pPr>
            <a:r>
              <a:rPr lang="en-US"/>
              <a:t>Recommendation Systems (YouTube, Instagram…)</a:t>
            </a:r>
            <a:endParaRPr/>
          </a:p>
          <a:p>
            <a:pPr marL="228600" lvl="0" indent="-228600" algn="l" rtl="0">
              <a:lnSpc>
                <a:spcPct val="90000"/>
              </a:lnSpc>
              <a:spcBef>
                <a:spcPts val="1000"/>
              </a:spcBef>
              <a:spcAft>
                <a:spcPts val="0"/>
              </a:spcAft>
              <a:buClr>
                <a:schemeClr val="dk1"/>
              </a:buClr>
              <a:buSzPct val="100000"/>
              <a:buChar char="•"/>
            </a:pPr>
            <a:r>
              <a:rPr lang="en-US"/>
              <a:t>Virtual Assistants (Alexa, Siri…)</a:t>
            </a:r>
            <a:endParaRPr/>
          </a:p>
          <a:p>
            <a:pPr marL="228600" lvl="0" indent="-228600" algn="l" rtl="0">
              <a:lnSpc>
                <a:spcPct val="90000"/>
              </a:lnSpc>
              <a:spcBef>
                <a:spcPts val="1000"/>
              </a:spcBef>
              <a:spcAft>
                <a:spcPts val="0"/>
              </a:spcAft>
              <a:buClr>
                <a:schemeClr val="dk1"/>
              </a:buClr>
              <a:buSzPct val="100000"/>
              <a:buChar char="•"/>
            </a:pPr>
            <a:r>
              <a:rPr lang="en-US"/>
              <a:t>Generative algorithms (ChatGPT, Dall-E…)</a:t>
            </a:r>
            <a:endParaRPr/>
          </a:p>
          <a:p>
            <a:pPr marL="228600" lvl="0" indent="-228600" algn="l" rtl="0">
              <a:lnSpc>
                <a:spcPct val="90000"/>
              </a:lnSpc>
              <a:spcBef>
                <a:spcPts val="1000"/>
              </a:spcBef>
              <a:spcAft>
                <a:spcPts val="0"/>
              </a:spcAft>
              <a:buClr>
                <a:schemeClr val="dk1"/>
              </a:buClr>
              <a:buSzPct val="100000"/>
              <a:buChar char="•"/>
            </a:pPr>
            <a:r>
              <a:rPr lang="en-US"/>
              <a:t>Autonomous vehicles</a:t>
            </a:r>
            <a:endParaRPr/>
          </a:p>
          <a:p>
            <a:pPr marL="228600" lvl="0" indent="-228600" algn="l" rtl="0">
              <a:lnSpc>
                <a:spcPct val="90000"/>
              </a:lnSpc>
              <a:spcBef>
                <a:spcPts val="1000"/>
              </a:spcBef>
              <a:spcAft>
                <a:spcPts val="0"/>
              </a:spcAft>
              <a:buClr>
                <a:schemeClr val="dk1"/>
              </a:buClr>
              <a:buSzPct val="100000"/>
              <a:buChar char="•"/>
            </a:pPr>
            <a:r>
              <a:rPr lang="en-US"/>
              <a:t>Playing agents (Chess, Go, various videogames…)</a:t>
            </a:r>
            <a:endParaRPr/>
          </a:p>
        </p:txBody>
      </p:sp>
      <p:pic>
        <p:nvPicPr>
          <p:cNvPr id="107" name="Google Shape;107;p3"/>
          <p:cNvPicPr preferRelativeResize="0"/>
          <p:nvPr/>
        </p:nvPicPr>
        <p:blipFill rotWithShape="1">
          <a:blip r:embed="rId3">
            <a:alphaModFix/>
          </a:blip>
          <a:srcRect/>
          <a:stretch/>
        </p:blipFill>
        <p:spPr>
          <a:xfrm>
            <a:off x="7442200" y="1594644"/>
            <a:ext cx="4241800" cy="4241800"/>
          </a:xfrm>
          <a:prstGeom prst="rect">
            <a:avLst/>
          </a:prstGeom>
          <a:noFill/>
          <a:ln>
            <a:noFill/>
          </a:ln>
        </p:spPr>
      </p:pic>
      <p:sp>
        <p:nvSpPr>
          <p:cNvPr id="108" name="Google Shape;108;p3"/>
          <p:cNvSpPr txBox="1"/>
          <p:nvPr/>
        </p:nvSpPr>
        <p:spPr>
          <a:xfrm>
            <a:off x="5715000" y="5945982"/>
            <a:ext cx="6388100" cy="83099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600"/>
              <a:buFont typeface="Arial"/>
              <a:buNone/>
            </a:pPr>
            <a:r>
              <a:rPr lang="en-US" sz="1600" b="0" i="1" u="none" strike="noStrike" cap="none">
                <a:solidFill>
                  <a:srgbClr val="BF9000"/>
                </a:solidFill>
                <a:latin typeface="Calibri"/>
                <a:ea typeface="Calibri"/>
                <a:cs typeface="Calibri"/>
                <a:sym typeface="Calibri"/>
              </a:rPr>
              <a:t>Did you know that the best chess player in the world is a computer program called Stockfish? Its rating (a measure of chess proficiency) is more than 3600. The best ever human player’s rating is less than 2900.</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g2ffaff14bca_0_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 real scenario </a:t>
            </a:r>
            <a:endParaRPr/>
          </a:p>
        </p:txBody>
      </p:sp>
      <p:sp>
        <p:nvSpPr>
          <p:cNvPr id="115" name="Google Shape;115;g2ffaff14bca_0_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a:t>In 2014, a team at Amazon started working on an algorithm that would automatically rank candidates for hiring</a:t>
            </a:r>
            <a:endParaRPr/>
          </a:p>
          <a:p>
            <a:pPr marL="457200" lvl="0" indent="-342900" algn="l" rtl="0">
              <a:spcBef>
                <a:spcPts val="0"/>
              </a:spcBef>
              <a:spcAft>
                <a:spcPts val="0"/>
              </a:spcAft>
              <a:buSzPts val="1800"/>
              <a:buChar char="•"/>
            </a:pPr>
            <a:r>
              <a:rPr lang="en-US"/>
              <a:t>Advantage: Amazon receives a lot of applications and it has an interest in identifying the best candidates quickly and effectively</a:t>
            </a:r>
            <a:endParaRPr/>
          </a:p>
          <a:p>
            <a:pPr marL="457200" lvl="0" indent="-342900" algn="l" rtl="0">
              <a:spcBef>
                <a:spcPts val="0"/>
              </a:spcBef>
              <a:spcAft>
                <a:spcPts val="0"/>
              </a:spcAft>
              <a:buSzPts val="1800"/>
              <a:buChar char="•"/>
            </a:pPr>
            <a:r>
              <a:rPr lang="en-US"/>
              <a:t>But…</a:t>
            </a:r>
            <a:endParaRPr/>
          </a:p>
        </p:txBody>
      </p:sp>
      <p:pic>
        <p:nvPicPr>
          <p:cNvPr id="116" name="Google Shape;116;g2ffaff14bca_0_0"/>
          <p:cNvPicPr preferRelativeResize="0"/>
          <p:nvPr/>
        </p:nvPicPr>
        <p:blipFill>
          <a:blip r:embed="rId3">
            <a:alphaModFix/>
          </a:blip>
          <a:stretch>
            <a:fillRect/>
          </a:stretch>
        </p:blipFill>
        <p:spPr>
          <a:xfrm rot="-477651">
            <a:off x="1010425" y="2677726"/>
            <a:ext cx="10248900" cy="3200400"/>
          </a:xfrm>
          <a:prstGeom prst="rect">
            <a:avLst/>
          </a:prstGeom>
          <a:noFill/>
          <a:ln>
            <a:noFill/>
          </a:ln>
        </p:spPr>
      </p:pic>
      <p:sp>
        <p:nvSpPr>
          <p:cNvPr id="117" name="Google Shape;117;g2ffaff14bca_0_0"/>
          <p:cNvSpPr txBox="1"/>
          <p:nvPr/>
        </p:nvSpPr>
        <p:spPr>
          <a:xfrm>
            <a:off x="4377800" y="6425225"/>
            <a:ext cx="7673700" cy="31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latin typeface="Calibri"/>
                <a:ea typeface="Calibri"/>
                <a:cs typeface="Calibri"/>
                <a:sym typeface="Calibri"/>
              </a:rPr>
              <a:t>source: </a:t>
            </a:r>
            <a:r>
              <a:rPr lang="en-US" u="sng">
                <a:solidFill>
                  <a:schemeClr val="hlink"/>
                </a:solidFill>
                <a:latin typeface="Calibri"/>
                <a:ea typeface="Calibri"/>
                <a:cs typeface="Calibri"/>
                <a:sym typeface="Calibri"/>
                <a:hlinkClick r:id="rId4"/>
              </a:rPr>
              <a:t>https://www.reuters.com/article/us-amazon-com-jobs-automation-insight-idUSKCN1MK08G/</a:t>
            </a:r>
            <a:r>
              <a:rPr lang="en-US">
                <a:solidFill>
                  <a:schemeClr val="dk1"/>
                </a:solidFill>
                <a:latin typeface="Calibri"/>
                <a:ea typeface="Calibri"/>
                <a:cs typeface="Calibri"/>
                <a:sym typeface="Calibri"/>
              </a:rPr>
              <a:t> </a:t>
            </a:r>
            <a:endParaRPr>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16"/>
                                        </p:tgtEl>
                                        <p:attrNameLst>
                                          <p:attrName>style.visibility</p:attrName>
                                        </p:attrNameLst>
                                      </p:cBhvr>
                                      <p:to>
                                        <p:strVal val="visible"/>
                                      </p:to>
                                    </p:set>
                                    <p:anim calcmode="lin" valueType="num">
                                      <p:cBhvr additive="base">
                                        <p:cTn id="7" dur="1000"/>
                                        <p:tgtEl>
                                          <p:spTgt spid="116"/>
                                        </p:tgtEl>
                                        <p:attrNameLst>
                                          <p:attrName>ppt_w</p:attrName>
                                        </p:attrNameLst>
                                      </p:cBhvr>
                                      <p:tavLst>
                                        <p:tav tm="0">
                                          <p:val>
                                            <p:strVal val="0"/>
                                          </p:val>
                                        </p:tav>
                                        <p:tav tm="100000">
                                          <p:val>
                                            <p:strVal val="#ppt_w"/>
                                          </p:val>
                                        </p:tav>
                                      </p:tavLst>
                                    </p:anim>
                                    <p:anim calcmode="lin" valueType="num">
                                      <p:cBhvr additive="base">
                                        <p:cTn id="8" dur="1000"/>
                                        <p:tgtEl>
                                          <p:spTgt spid="11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g2ffaff14bca_0_1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AI under scrutiny</a:t>
            </a:r>
            <a:endParaRPr/>
          </a:p>
        </p:txBody>
      </p:sp>
      <p:sp>
        <p:nvSpPr>
          <p:cNvPr id="124" name="Google Shape;124;g2ffaff14bca_0_11"/>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Today, there is a call for increased attention toward responsible use of AI applications, including a focus on aspects such as:</a:t>
            </a:r>
            <a:endParaRPr/>
          </a:p>
          <a:p>
            <a:pPr marL="457200" lvl="0" indent="-342900" algn="l" rtl="0">
              <a:spcBef>
                <a:spcPts val="1000"/>
              </a:spcBef>
              <a:spcAft>
                <a:spcPts val="0"/>
              </a:spcAft>
              <a:buSzPts val="1800"/>
              <a:buChar char="•"/>
            </a:pPr>
            <a:r>
              <a:rPr lang="en-US" b="1"/>
              <a:t>Fairness = </a:t>
            </a:r>
            <a:r>
              <a:rPr lang="en-US"/>
              <a:t>the idea that outcomes of an AI application must be equitable, i.e. no group should be discriminated against/receive a different treatment </a:t>
            </a:r>
            <a:endParaRPr/>
          </a:p>
          <a:p>
            <a:pPr marL="457200" lvl="0" indent="-342900" algn="l" rtl="0">
              <a:spcBef>
                <a:spcPts val="0"/>
              </a:spcBef>
              <a:spcAft>
                <a:spcPts val="0"/>
              </a:spcAft>
              <a:buSzPts val="1800"/>
              <a:buChar char="•"/>
            </a:pPr>
            <a:r>
              <a:rPr lang="en-US" b="1"/>
              <a:t>Accountability = </a:t>
            </a:r>
            <a:r>
              <a:rPr lang="en-US"/>
              <a:t>clearly identify people responsible for the outcomes and derived consequences</a:t>
            </a:r>
            <a:endParaRPr/>
          </a:p>
          <a:p>
            <a:pPr marL="457200" lvl="0" indent="-342900" algn="l" rtl="0">
              <a:spcBef>
                <a:spcPts val="0"/>
              </a:spcBef>
              <a:spcAft>
                <a:spcPts val="0"/>
              </a:spcAft>
              <a:buSzPts val="1800"/>
              <a:buChar char="•"/>
            </a:pPr>
            <a:r>
              <a:rPr lang="en-US" b="1"/>
              <a:t>Transparency</a:t>
            </a:r>
            <a:r>
              <a:rPr lang="en-US"/>
              <a:t> </a:t>
            </a:r>
            <a:r>
              <a:rPr lang="en-US" b="1"/>
              <a:t>=</a:t>
            </a:r>
            <a:r>
              <a:rPr lang="en-US"/>
              <a:t> the ability to explain outcomes and decisions, as well as transparency in data acquisition and provenance</a:t>
            </a:r>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g2ffaff14bca_0_1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More examples: fairness</a:t>
            </a:r>
            <a:endParaRPr/>
          </a:p>
        </p:txBody>
      </p:sp>
      <p:pic>
        <p:nvPicPr>
          <p:cNvPr id="131" name="Google Shape;131;g2ffaff14bca_0_19"/>
          <p:cNvPicPr preferRelativeResize="0"/>
          <p:nvPr/>
        </p:nvPicPr>
        <p:blipFill>
          <a:blip r:embed="rId3">
            <a:alphaModFix/>
          </a:blip>
          <a:stretch>
            <a:fillRect/>
          </a:stretch>
        </p:blipFill>
        <p:spPr>
          <a:xfrm>
            <a:off x="407850" y="2180850"/>
            <a:ext cx="6620475" cy="2861975"/>
          </a:xfrm>
          <a:prstGeom prst="rect">
            <a:avLst/>
          </a:prstGeom>
          <a:noFill/>
          <a:ln>
            <a:noFill/>
          </a:ln>
        </p:spPr>
      </p:pic>
      <p:sp>
        <p:nvSpPr>
          <p:cNvPr id="132" name="Google Shape;132;g2ffaff14bca_0_19"/>
          <p:cNvSpPr txBox="1"/>
          <p:nvPr/>
        </p:nvSpPr>
        <p:spPr>
          <a:xfrm>
            <a:off x="560250" y="4929450"/>
            <a:ext cx="63180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source: </a:t>
            </a:r>
            <a:r>
              <a:rPr lang="en-US" u="sng">
                <a:solidFill>
                  <a:schemeClr val="hlink"/>
                </a:solidFill>
                <a:hlinkClick r:id="rId4"/>
              </a:rPr>
              <a:t>https://sitn.hms.harvard.edu/flash/2020/racial-discrimination-in-face-recognition-technology/</a:t>
            </a:r>
            <a:r>
              <a:rPr lang="en-US">
                <a:solidFill>
                  <a:srgbClr val="FFFFFF"/>
                </a:solidFill>
              </a:rPr>
              <a:t> </a:t>
            </a:r>
            <a:endParaRPr/>
          </a:p>
        </p:txBody>
      </p:sp>
      <p:pic>
        <p:nvPicPr>
          <p:cNvPr id="133" name="Google Shape;133;g2ffaff14bca_0_19"/>
          <p:cNvPicPr preferRelativeResize="0"/>
          <p:nvPr/>
        </p:nvPicPr>
        <p:blipFill>
          <a:blip r:embed="rId5">
            <a:alphaModFix/>
          </a:blip>
          <a:stretch>
            <a:fillRect/>
          </a:stretch>
        </p:blipFill>
        <p:spPr>
          <a:xfrm>
            <a:off x="7445250" y="1690825"/>
            <a:ext cx="4286124" cy="3936476"/>
          </a:xfrm>
          <a:prstGeom prst="rect">
            <a:avLst/>
          </a:prstGeom>
          <a:noFill/>
          <a:ln>
            <a:noFill/>
          </a:ln>
        </p:spPr>
      </p:pic>
      <p:sp>
        <p:nvSpPr>
          <p:cNvPr id="134" name="Google Shape;134;g2ffaff14bca_0_19"/>
          <p:cNvSpPr txBox="1"/>
          <p:nvPr/>
        </p:nvSpPr>
        <p:spPr>
          <a:xfrm>
            <a:off x="7445263" y="5627300"/>
            <a:ext cx="42861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Source: </a:t>
            </a:r>
            <a:r>
              <a:rPr lang="en-US" u="sng">
                <a:solidFill>
                  <a:schemeClr val="hlink"/>
                </a:solidFill>
                <a:hlinkClick r:id="rId6"/>
              </a:rPr>
              <a:t>https://www.theguardian.com/technology/2022/oct/27/live-facial-recognition-police-study-uk</a:t>
            </a:r>
            <a:r>
              <a:rPr lang="en-US">
                <a:solidFill>
                  <a:srgbClr val="FFFFFF"/>
                </a:solidFill>
              </a:rPr>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g2ffaff14bca_0_3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More examples: accountability</a:t>
            </a:r>
            <a:endParaRPr/>
          </a:p>
        </p:txBody>
      </p:sp>
      <p:sp>
        <p:nvSpPr>
          <p:cNvPr id="141" name="Google Shape;141;g2ffaff14bca_0_31"/>
          <p:cNvSpPr txBox="1">
            <a:spLocks noGrp="1"/>
          </p:cNvSpPr>
          <p:nvPr>
            <p:ph type="body" idx="1"/>
          </p:nvPr>
        </p:nvSpPr>
        <p:spPr>
          <a:xfrm>
            <a:off x="838200" y="1825625"/>
            <a:ext cx="10515600" cy="46290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0"/>
              </a:spcAft>
              <a:buNone/>
            </a:pPr>
            <a:r>
              <a:rPr lang="en-US"/>
              <a:t>When technologies are involved, it is more difficult to pinpoint who is responsible when accidents happen.</a:t>
            </a: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r>
              <a:rPr lang="en-US"/>
              <a:t>This is a legislative gap. Unfortunately, technology move at a much faster pace than the law, so these episodes are not infrequent.</a:t>
            </a:r>
            <a:endParaRPr/>
          </a:p>
        </p:txBody>
      </p:sp>
      <p:pic>
        <p:nvPicPr>
          <p:cNvPr id="142" name="Google Shape;142;g2ffaff14bca_0_31"/>
          <p:cNvPicPr preferRelativeResize="0"/>
          <p:nvPr/>
        </p:nvPicPr>
        <p:blipFill>
          <a:blip r:embed="rId3">
            <a:alphaModFix/>
          </a:blip>
          <a:stretch>
            <a:fillRect/>
          </a:stretch>
        </p:blipFill>
        <p:spPr>
          <a:xfrm>
            <a:off x="1276350" y="2772500"/>
            <a:ext cx="9639300" cy="2457450"/>
          </a:xfrm>
          <a:prstGeom prst="rect">
            <a:avLst/>
          </a:prstGeom>
          <a:noFill/>
          <a:ln>
            <a:noFill/>
          </a:ln>
        </p:spPr>
      </p:pic>
      <p:sp>
        <p:nvSpPr>
          <p:cNvPr id="143" name="Google Shape;143;g2ffaff14bca_0_31"/>
          <p:cNvSpPr txBox="1"/>
          <p:nvPr/>
        </p:nvSpPr>
        <p:spPr>
          <a:xfrm>
            <a:off x="2570625" y="6311625"/>
            <a:ext cx="9944100" cy="42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700">
                <a:solidFill>
                  <a:schemeClr val="dk1"/>
                </a:solidFill>
                <a:latin typeface="Calibri"/>
                <a:ea typeface="Calibri"/>
                <a:cs typeface="Calibri"/>
                <a:sym typeface="Calibri"/>
              </a:rPr>
              <a:t>source: </a:t>
            </a:r>
            <a:r>
              <a:rPr lang="en-US" sz="1700" u="sng">
                <a:solidFill>
                  <a:schemeClr val="hlink"/>
                </a:solidFill>
                <a:latin typeface="Calibri"/>
                <a:ea typeface="Calibri"/>
                <a:cs typeface="Calibri"/>
                <a:sym typeface="Calibri"/>
                <a:hlinkClick r:id="rId4"/>
              </a:rPr>
              <a:t>https://arstechnica.com/cars/2019/05/feds-autopilot-was-active-during-deadly-march-tesla-crash/</a:t>
            </a:r>
            <a:r>
              <a:rPr lang="en-US" sz="1700">
                <a:solidFill>
                  <a:schemeClr val="dk1"/>
                </a:solidFill>
                <a:latin typeface="Calibri"/>
                <a:ea typeface="Calibri"/>
                <a:cs typeface="Calibri"/>
                <a:sym typeface="Calibri"/>
              </a:rPr>
              <a:t> </a:t>
            </a:r>
            <a:endParaRPr sz="17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g2f7950ba60e_0_5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2800">
                <a:latin typeface="Arial"/>
                <a:ea typeface="Arial"/>
                <a:cs typeface="Arial"/>
                <a:sym typeface="Arial"/>
              </a:rPr>
              <a:t>The issue of transparency </a:t>
            </a:r>
            <a:endParaRPr/>
          </a:p>
        </p:txBody>
      </p:sp>
      <p:pic>
        <p:nvPicPr>
          <p:cNvPr id="150" name="Google Shape;150;g2f7950ba60e_0_53"/>
          <p:cNvPicPr preferRelativeResize="0"/>
          <p:nvPr/>
        </p:nvPicPr>
        <p:blipFill>
          <a:blip r:embed="rId3">
            <a:alphaModFix/>
          </a:blip>
          <a:stretch>
            <a:fillRect/>
          </a:stretch>
        </p:blipFill>
        <p:spPr>
          <a:xfrm>
            <a:off x="1594300" y="1565275"/>
            <a:ext cx="9003389" cy="4871899"/>
          </a:xfrm>
          <a:prstGeom prst="rect">
            <a:avLst/>
          </a:prstGeom>
          <a:noFill/>
          <a:ln>
            <a:noFill/>
          </a:ln>
        </p:spPr>
      </p:pic>
      <p:sp>
        <p:nvSpPr>
          <p:cNvPr id="151" name="Google Shape;151;g2f7950ba60e_0_53"/>
          <p:cNvSpPr/>
          <p:nvPr/>
        </p:nvSpPr>
        <p:spPr>
          <a:xfrm>
            <a:off x="2662525" y="4861100"/>
            <a:ext cx="76647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2" name="Google Shape;152;g2f7950ba60e_0_53"/>
          <p:cNvSpPr/>
          <p:nvPr/>
        </p:nvSpPr>
        <p:spPr>
          <a:xfrm>
            <a:off x="1705550" y="4533900"/>
            <a:ext cx="35388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3" name="Google Shape;153;g2f7950ba60e_0_53"/>
          <p:cNvSpPr/>
          <p:nvPr/>
        </p:nvSpPr>
        <p:spPr>
          <a:xfrm>
            <a:off x="1705550" y="5188300"/>
            <a:ext cx="69477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4" name="Google Shape;154;g2f7950ba60e_0_53"/>
          <p:cNvSpPr txBox="1"/>
          <p:nvPr/>
        </p:nvSpPr>
        <p:spPr>
          <a:xfrm>
            <a:off x="5244350" y="6437175"/>
            <a:ext cx="7431600" cy="34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900">
                <a:solidFill>
                  <a:schemeClr val="dk1"/>
                </a:solidFill>
                <a:latin typeface="Calibri"/>
                <a:ea typeface="Calibri"/>
                <a:cs typeface="Calibri"/>
                <a:sym typeface="Calibri"/>
              </a:rPr>
              <a:t>source: </a:t>
            </a:r>
            <a:r>
              <a:rPr lang="en-US" sz="1900" u="sng">
                <a:solidFill>
                  <a:schemeClr val="hlink"/>
                </a:solidFill>
                <a:latin typeface="Calibri"/>
                <a:ea typeface="Calibri"/>
                <a:cs typeface="Calibri"/>
                <a:sym typeface="Calibri"/>
                <a:hlinkClick r:id="rId4"/>
              </a:rPr>
              <a:t>https://onlinelibrary.wiley.com/doi/full/10.1111/puar.13483</a:t>
            </a:r>
            <a:r>
              <a:rPr lang="en-US" sz="1900">
                <a:solidFill>
                  <a:schemeClr val="dk1"/>
                </a:solidFill>
                <a:latin typeface="Calibri"/>
                <a:ea typeface="Calibri"/>
                <a:cs typeface="Calibri"/>
                <a:sym typeface="Calibri"/>
              </a:rPr>
              <a:t> </a:t>
            </a:r>
            <a:endParaRPr sz="190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1000"/>
                                        <p:tgtEl>
                                          <p:spTgt spid="15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gtEl>
                                        <p:attrNameLst>
                                          <p:attrName>style.visibility</p:attrName>
                                        </p:attrNameLst>
                                      </p:cBhvr>
                                      <p:to>
                                        <p:strVal val="visible"/>
                                      </p:to>
                                    </p:set>
                                    <p:animEffect transition="in" filter="fade">
                                      <p:cBhvr>
                                        <p:cTn id="12" dur="1000"/>
                                        <p:tgtEl>
                                          <p:spTgt spid="15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2"/>
                                        </p:tgtEl>
                                        <p:attrNameLst>
                                          <p:attrName>style.visibility</p:attrName>
                                        </p:attrNameLst>
                                      </p:cBhvr>
                                      <p:to>
                                        <p:strVal val="visible"/>
                                      </p:to>
                                    </p:set>
                                    <p:animEffect transition="in" filter="fade">
                                      <p:cBhvr>
                                        <p:cTn id="17" dur="10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Data Bias</a:t>
            </a:r>
            <a:endParaRPr/>
          </a:p>
        </p:txBody>
      </p:sp>
      <p:sp>
        <p:nvSpPr>
          <p:cNvPr id="183" name="Google Shape;183;p1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2685</Words>
  <Application>Microsoft Macintosh PowerPoint</Application>
  <PresentationFormat>Widescreen</PresentationFormat>
  <Paragraphs>224</Paragraphs>
  <Slides>22</Slides>
  <Notes>22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Office Theme</vt:lpstr>
      <vt:lpstr>Introduction to AI, fairness and bias</vt:lpstr>
      <vt:lpstr>AI - Introduction</vt:lpstr>
      <vt:lpstr>Artificial Intelligence around us</vt:lpstr>
      <vt:lpstr>A real scenario </vt:lpstr>
      <vt:lpstr>AI under scrutiny</vt:lpstr>
      <vt:lpstr>More examples: fairness</vt:lpstr>
      <vt:lpstr>More examples: accountability</vt:lpstr>
      <vt:lpstr>The issue of transparency </vt:lpstr>
      <vt:lpstr>Data Bias</vt:lpstr>
      <vt:lpstr>Bias in data</vt:lpstr>
      <vt:lpstr>Representation bias</vt:lpstr>
      <vt:lpstr>Measurement bias</vt:lpstr>
      <vt:lpstr>Historical bias</vt:lpstr>
      <vt:lpstr>Fairness and AI</vt:lpstr>
      <vt:lpstr>Unfairness in learning algorithms</vt:lpstr>
      <vt:lpstr>Social impact of AI</vt:lpstr>
      <vt:lpstr>Other kinds of bias - algorithmic bias</vt:lpstr>
      <vt:lpstr>Other kinds of bias - evaluation bias</vt:lpstr>
      <vt:lpstr>Why does this matter?</vt:lpstr>
      <vt:lpstr>Measuring fairness</vt:lpstr>
      <vt:lpstr>AI and the environment</vt:lpstr>
      <vt:lpstr>Accuracy-Efficiency Paradox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AI, fairness and bias</dc:title>
  <dc:creator>Toti, Giulia</dc:creator>
  <cp:lastModifiedBy>Toti, Giulia</cp:lastModifiedBy>
  <cp:revision>5</cp:revision>
  <dcterms:created xsi:type="dcterms:W3CDTF">2024-06-13T14:59:52Z</dcterms:created>
  <dcterms:modified xsi:type="dcterms:W3CDTF">2025-04-12T01:08:42Z</dcterms:modified>
</cp:coreProperties>
</file>